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2" r:id="rId1"/>
  </p:sldMasterIdLst>
  <p:notesMasterIdLst>
    <p:notesMasterId r:id="rId19"/>
  </p:notesMasterIdLst>
  <p:sldIdLst>
    <p:sldId id="267" r:id="rId2"/>
    <p:sldId id="257" r:id="rId3"/>
    <p:sldId id="261"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0" autoAdjust="0"/>
    <p:restoredTop sz="94658" autoAdjust="0"/>
  </p:normalViewPr>
  <p:slideViewPr>
    <p:cSldViewPr snapToObjects="1">
      <p:cViewPr varScale="1">
        <p:scale>
          <a:sx n="75" d="100"/>
          <a:sy n="75" d="100"/>
        </p:scale>
        <p:origin x="-102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0D4F5F-7895-1B49-895C-88EA80ED59FC}" type="datetimeFigureOut">
              <a:rPr lang="en-US" smtClean="0"/>
              <a:pPr/>
              <a:t>11/22/2011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F92239-409D-C340-B9F2-563302489141}" type="slidenum">
              <a:rPr lang="en-US" smtClean="0"/>
              <a:pPr/>
              <a:t>‹N°›</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 slide is survey results </a:t>
            </a:r>
            <a:endParaRPr lang="en-US" dirty="0"/>
          </a:p>
        </p:txBody>
      </p:sp>
      <p:sp>
        <p:nvSpPr>
          <p:cNvPr id="4" name="Slide Number Placeholder 3"/>
          <p:cNvSpPr>
            <a:spLocks noGrp="1"/>
          </p:cNvSpPr>
          <p:nvPr>
            <p:ph type="sldNum" sz="quarter" idx="10"/>
          </p:nvPr>
        </p:nvSpPr>
        <p:spPr/>
        <p:txBody>
          <a:bodyPr/>
          <a:lstStyle/>
          <a:p>
            <a:fld id="{42F92239-409D-C340-B9F2-563302489141}"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 slide is why transparency</a:t>
            </a:r>
            <a:r>
              <a:rPr lang="en-US" baseline="0" dirty="0" smtClean="0"/>
              <a:t> is important…</a:t>
            </a:r>
            <a:endParaRPr lang="en-US" dirty="0"/>
          </a:p>
        </p:txBody>
      </p:sp>
      <p:sp>
        <p:nvSpPr>
          <p:cNvPr id="4" name="Slide Number Placeholder 3"/>
          <p:cNvSpPr>
            <a:spLocks noGrp="1"/>
          </p:cNvSpPr>
          <p:nvPr>
            <p:ph type="sldNum" sz="quarter" idx="10"/>
          </p:nvPr>
        </p:nvSpPr>
        <p:spPr/>
        <p:txBody>
          <a:bodyPr/>
          <a:lstStyle/>
          <a:p>
            <a:fld id="{42F92239-409D-C340-B9F2-563302489141}"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 slide is why transparency</a:t>
            </a:r>
            <a:r>
              <a:rPr lang="en-US" baseline="0" dirty="0" smtClean="0"/>
              <a:t> is important…</a:t>
            </a:r>
            <a:endParaRPr lang="en-US" dirty="0"/>
          </a:p>
        </p:txBody>
      </p:sp>
      <p:sp>
        <p:nvSpPr>
          <p:cNvPr id="4" name="Slide Number Placeholder 3"/>
          <p:cNvSpPr>
            <a:spLocks noGrp="1"/>
          </p:cNvSpPr>
          <p:nvPr>
            <p:ph type="sldNum" sz="quarter" idx="10"/>
          </p:nvPr>
        </p:nvSpPr>
        <p:spPr/>
        <p:txBody>
          <a:bodyPr/>
          <a:lstStyle/>
          <a:p>
            <a:fld id="{42F92239-409D-C340-B9F2-563302489141}"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 slide is why transparency</a:t>
            </a:r>
            <a:r>
              <a:rPr lang="en-US" baseline="0" dirty="0" smtClean="0"/>
              <a:t> is important…</a:t>
            </a:r>
            <a:endParaRPr lang="en-US" dirty="0"/>
          </a:p>
        </p:txBody>
      </p:sp>
      <p:sp>
        <p:nvSpPr>
          <p:cNvPr id="4" name="Slide Number Placeholder 3"/>
          <p:cNvSpPr>
            <a:spLocks noGrp="1"/>
          </p:cNvSpPr>
          <p:nvPr>
            <p:ph type="sldNum" sz="quarter" idx="10"/>
          </p:nvPr>
        </p:nvSpPr>
        <p:spPr/>
        <p:txBody>
          <a:bodyPr/>
          <a:lstStyle/>
          <a:p>
            <a:fld id="{42F92239-409D-C340-B9F2-563302489141}"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 slide is why transparency</a:t>
            </a:r>
            <a:r>
              <a:rPr lang="en-US" baseline="0" dirty="0" smtClean="0"/>
              <a:t> is important…</a:t>
            </a:r>
            <a:endParaRPr lang="en-US" dirty="0"/>
          </a:p>
        </p:txBody>
      </p:sp>
      <p:sp>
        <p:nvSpPr>
          <p:cNvPr id="4" name="Slide Number Placeholder 3"/>
          <p:cNvSpPr>
            <a:spLocks noGrp="1"/>
          </p:cNvSpPr>
          <p:nvPr>
            <p:ph type="sldNum" sz="quarter" idx="10"/>
          </p:nvPr>
        </p:nvSpPr>
        <p:spPr/>
        <p:txBody>
          <a:bodyPr/>
          <a:lstStyle/>
          <a:p>
            <a:fld id="{42F92239-409D-C340-B9F2-563302489141}"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 slide is why transparency</a:t>
            </a:r>
            <a:r>
              <a:rPr lang="en-US" baseline="0" dirty="0" smtClean="0"/>
              <a:t> is important…</a:t>
            </a:r>
            <a:endParaRPr lang="en-US" dirty="0"/>
          </a:p>
        </p:txBody>
      </p:sp>
      <p:sp>
        <p:nvSpPr>
          <p:cNvPr id="4" name="Slide Number Placeholder 3"/>
          <p:cNvSpPr>
            <a:spLocks noGrp="1"/>
          </p:cNvSpPr>
          <p:nvPr>
            <p:ph type="sldNum" sz="quarter" idx="10"/>
          </p:nvPr>
        </p:nvSpPr>
        <p:spPr/>
        <p:txBody>
          <a:bodyPr/>
          <a:lstStyle/>
          <a:p>
            <a:fld id="{42F92239-409D-C340-B9F2-563302489141}"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 slide is why transparency</a:t>
            </a:r>
            <a:r>
              <a:rPr lang="en-US" baseline="0" dirty="0" smtClean="0"/>
              <a:t> is important…</a:t>
            </a:r>
            <a:endParaRPr lang="en-US" dirty="0"/>
          </a:p>
        </p:txBody>
      </p:sp>
      <p:sp>
        <p:nvSpPr>
          <p:cNvPr id="4" name="Slide Number Placeholder 3"/>
          <p:cNvSpPr>
            <a:spLocks noGrp="1"/>
          </p:cNvSpPr>
          <p:nvPr>
            <p:ph type="sldNum" sz="quarter" idx="10"/>
          </p:nvPr>
        </p:nvSpPr>
        <p:spPr/>
        <p:txBody>
          <a:bodyPr/>
          <a:lstStyle/>
          <a:p>
            <a:fld id="{42F92239-409D-C340-B9F2-563302489141}"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 slide is why transparency</a:t>
            </a:r>
            <a:r>
              <a:rPr lang="en-US" baseline="0" dirty="0" smtClean="0"/>
              <a:t> is important…</a:t>
            </a:r>
            <a:endParaRPr lang="en-US" dirty="0"/>
          </a:p>
        </p:txBody>
      </p:sp>
      <p:sp>
        <p:nvSpPr>
          <p:cNvPr id="4" name="Slide Number Placeholder 3"/>
          <p:cNvSpPr>
            <a:spLocks noGrp="1"/>
          </p:cNvSpPr>
          <p:nvPr>
            <p:ph type="sldNum" sz="quarter" idx="10"/>
          </p:nvPr>
        </p:nvSpPr>
        <p:spPr/>
        <p:txBody>
          <a:bodyPr/>
          <a:lstStyle/>
          <a:p>
            <a:fld id="{42F92239-409D-C340-B9F2-563302489141}"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 slide is why transparency</a:t>
            </a:r>
            <a:r>
              <a:rPr lang="en-US" baseline="0" dirty="0" smtClean="0"/>
              <a:t> is important…</a:t>
            </a:r>
            <a:endParaRPr lang="en-US" dirty="0"/>
          </a:p>
        </p:txBody>
      </p:sp>
      <p:sp>
        <p:nvSpPr>
          <p:cNvPr id="4" name="Slide Number Placeholder 3"/>
          <p:cNvSpPr>
            <a:spLocks noGrp="1"/>
          </p:cNvSpPr>
          <p:nvPr>
            <p:ph type="sldNum" sz="quarter" idx="10"/>
          </p:nvPr>
        </p:nvSpPr>
        <p:spPr/>
        <p:txBody>
          <a:bodyPr/>
          <a:lstStyle/>
          <a:p>
            <a:fld id="{42F92239-409D-C340-B9F2-563302489141}"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 slide is why transparency</a:t>
            </a:r>
            <a:r>
              <a:rPr lang="en-US" baseline="0" dirty="0" smtClean="0"/>
              <a:t> is important…</a:t>
            </a:r>
            <a:endParaRPr lang="en-US" dirty="0"/>
          </a:p>
        </p:txBody>
      </p:sp>
      <p:sp>
        <p:nvSpPr>
          <p:cNvPr id="4" name="Slide Number Placeholder 3"/>
          <p:cNvSpPr>
            <a:spLocks noGrp="1"/>
          </p:cNvSpPr>
          <p:nvPr>
            <p:ph type="sldNum" sz="quarter" idx="10"/>
          </p:nvPr>
        </p:nvSpPr>
        <p:spPr/>
        <p:txBody>
          <a:bodyPr/>
          <a:lstStyle/>
          <a:p>
            <a:fld id="{42F92239-409D-C340-B9F2-563302489141}"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 slide is why transparency</a:t>
            </a:r>
            <a:r>
              <a:rPr lang="en-US" baseline="0" dirty="0" smtClean="0"/>
              <a:t> is important…</a:t>
            </a:r>
            <a:endParaRPr lang="en-US" dirty="0"/>
          </a:p>
        </p:txBody>
      </p:sp>
      <p:sp>
        <p:nvSpPr>
          <p:cNvPr id="4" name="Slide Number Placeholder 3"/>
          <p:cNvSpPr>
            <a:spLocks noGrp="1"/>
          </p:cNvSpPr>
          <p:nvPr>
            <p:ph type="sldNum" sz="quarter" idx="10"/>
          </p:nvPr>
        </p:nvSpPr>
        <p:spPr/>
        <p:txBody>
          <a:bodyPr/>
          <a:lstStyle/>
          <a:p>
            <a:fld id="{42F92239-409D-C340-B9F2-563302489141}"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 slide is why transparency</a:t>
            </a:r>
            <a:r>
              <a:rPr lang="en-US" baseline="0" dirty="0" smtClean="0"/>
              <a:t> is important…</a:t>
            </a:r>
            <a:endParaRPr lang="en-US" dirty="0"/>
          </a:p>
        </p:txBody>
      </p:sp>
      <p:sp>
        <p:nvSpPr>
          <p:cNvPr id="4" name="Slide Number Placeholder 3"/>
          <p:cNvSpPr>
            <a:spLocks noGrp="1"/>
          </p:cNvSpPr>
          <p:nvPr>
            <p:ph type="sldNum" sz="quarter" idx="10"/>
          </p:nvPr>
        </p:nvSpPr>
        <p:spPr/>
        <p:txBody>
          <a:bodyPr/>
          <a:lstStyle/>
          <a:p>
            <a:fld id="{42F92239-409D-C340-B9F2-563302489141}"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 slide is why transparency</a:t>
            </a:r>
            <a:r>
              <a:rPr lang="en-US" baseline="0" dirty="0" smtClean="0"/>
              <a:t> is important…</a:t>
            </a:r>
            <a:endParaRPr lang="en-US" dirty="0"/>
          </a:p>
        </p:txBody>
      </p:sp>
      <p:sp>
        <p:nvSpPr>
          <p:cNvPr id="4" name="Slide Number Placeholder 3"/>
          <p:cNvSpPr>
            <a:spLocks noGrp="1"/>
          </p:cNvSpPr>
          <p:nvPr>
            <p:ph type="sldNum" sz="quarter" idx="10"/>
          </p:nvPr>
        </p:nvSpPr>
        <p:spPr/>
        <p:txBody>
          <a:bodyPr/>
          <a:lstStyle/>
          <a:p>
            <a:fld id="{42F92239-409D-C340-B9F2-563302489141}"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 slide is why transparency</a:t>
            </a:r>
            <a:r>
              <a:rPr lang="en-US" baseline="0" dirty="0" smtClean="0"/>
              <a:t> is important…</a:t>
            </a:r>
            <a:endParaRPr lang="en-US" dirty="0"/>
          </a:p>
        </p:txBody>
      </p:sp>
      <p:sp>
        <p:nvSpPr>
          <p:cNvPr id="4" name="Slide Number Placeholder 3"/>
          <p:cNvSpPr>
            <a:spLocks noGrp="1"/>
          </p:cNvSpPr>
          <p:nvPr>
            <p:ph type="sldNum" sz="quarter" idx="10"/>
          </p:nvPr>
        </p:nvSpPr>
        <p:spPr/>
        <p:txBody>
          <a:bodyPr/>
          <a:lstStyle/>
          <a:p>
            <a:fld id="{42F92239-409D-C340-B9F2-563302489141}"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 slide is why transparency</a:t>
            </a:r>
            <a:r>
              <a:rPr lang="en-US" baseline="0" dirty="0" smtClean="0"/>
              <a:t> is important…</a:t>
            </a:r>
            <a:endParaRPr lang="en-US" dirty="0"/>
          </a:p>
        </p:txBody>
      </p:sp>
      <p:sp>
        <p:nvSpPr>
          <p:cNvPr id="4" name="Slide Number Placeholder 3"/>
          <p:cNvSpPr>
            <a:spLocks noGrp="1"/>
          </p:cNvSpPr>
          <p:nvPr>
            <p:ph type="sldNum" sz="quarter" idx="10"/>
          </p:nvPr>
        </p:nvSpPr>
        <p:spPr/>
        <p:txBody>
          <a:bodyPr/>
          <a:lstStyle/>
          <a:p>
            <a:fld id="{42F92239-409D-C340-B9F2-563302489141}"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 slide is why transparency</a:t>
            </a:r>
            <a:r>
              <a:rPr lang="en-US" baseline="0" dirty="0" smtClean="0"/>
              <a:t> is important…</a:t>
            </a:r>
            <a:endParaRPr lang="en-US" dirty="0"/>
          </a:p>
        </p:txBody>
      </p:sp>
      <p:sp>
        <p:nvSpPr>
          <p:cNvPr id="4" name="Slide Number Placeholder 3"/>
          <p:cNvSpPr>
            <a:spLocks noGrp="1"/>
          </p:cNvSpPr>
          <p:nvPr>
            <p:ph type="sldNum" sz="quarter" idx="10"/>
          </p:nvPr>
        </p:nvSpPr>
        <p:spPr/>
        <p:txBody>
          <a:bodyPr/>
          <a:lstStyle/>
          <a:p>
            <a:fld id="{42F92239-409D-C340-B9F2-563302489141}"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705FA443-277B-44E5-AB26-AD20E4FA4167}" type="datetime1">
              <a:rPr lang="en-US" smtClean="0"/>
              <a:pPr/>
              <a:t>11/22/2011</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r>
              <a:rPr lang="en-US" smtClean="0"/>
              <a:t>caopa.peche@gmail.com</a:t>
            </a:r>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0C94032-CD4C-4C25-B0C2-CEC720522D92}" type="slidenum">
              <a:rPr kumimoji="0" lang="en-US" smtClean="0"/>
              <a:pPr/>
              <a:t>‹N°›</a:t>
            </a:fld>
            <a:endParaRPr kumimoji="0" lang="en-US" dirty="0">
              <a:solidFill>
                <a:schemeClr val="tx2"/>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733744-934B-4B47-ACBA-41D0B944028A}" type="datetime1">
              <a:rPr lang="en-US" smtClean="0"/>
              <a:pPr/>
              <a:t>11/22/2011</a:t>
            </a:fld>
            <a:endParaRPr lang="en-US"/>
          </a:p>
        </p:txBody>
      </p:sp>
      <p:sp>
        <p:nvSpPr>
          <p:cNvPr id="5" name="Footer Placeholder 4"/>
          <p:cNvSpPr>
            <a:spLocks noGrp="1"/>
          </p:cNvSpPr>
          <p:nvPr>
            <p:ph type="ftr" sz="quarter" idx="11"/>
          </p:nvPr>
        </p:nvSpPr>
        <p:spPr/>
        <p:txBody>
          <a:bodyPr/>
          <a:lstStyle/>
          <a:p>
            <a:r>
              <a:rPr lang="en-US" smtClean="0"/>
              <a:t>caopa.peche@gmail.com</a:t>
            </a:r>
            <a:endParaRPr lang="en-US"/>
          </a:p>
        </p:txBody>
      </p:sp>
      <p:sp>
        <p:nvSpPr>
          <p:cNvPr id="6" name="Slide Number Placeholder 5"/>
          <p:cNvSpPr>
            <a:spLocks noGrp="1"/>
          </p:cNvSpPr>
          <p:nvPr>
            <p:ph type="sldNum" sz="quarter" idx="12"/>
          </p:nvPr>
        </p:nvSpPr>
        <p:spPr/>
        <p:txBody>
          <a:bodyPr/>
          <a:lstStyle/>
          <a:p>
            <a:fld id="{E398B526-1B39-254A-B4E5-4509BBF1292C}"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BEBAD2-9E97-424C-BCBB-613E6093070E}" type="datetime1">
              <a:rPr lang="en-US" smtClean="0"/>
              <a:pPr/>
              <a:t>11/22/2011</a:t>
            </a:fld>
            <a:endParaRPr lang="en-US"/>
          </a:p>
        </p:txBody>
      </p:sp>
      <p:sp>
        <p:nvSpPr>
          <p:cNvPr id="5" name="Footer Placeholder 4"/>
          <p:cNvSpPr>
            <a:spLocks noGrp="1"/>
          </p:cNvSpPr>
          <p:nvPr>
            <p:ph type="ftr" sz="quarter" idx="11"/>
          </p:nvPr>
        </p:nvSpPr>
        <p:spPr/>
        <p:txBody>
          <a:bodyPr/>
          <a:lstStyle/>
          <a:p>
            <a:r>
              <a:rPr lang="en-US" smtClean="0"/>
              <a:t>caopa.peche@gmail.com</a:t>
            </a:r>
            <a:endParaRPr lang="en-US"/>
          </a:p>
        </p:txBody>
      </p:sp>
      <p:sp>
        <p:nvSpPr>
          <p:cNvPr id="6" name="Slide Number Placeholder 5"/>
          <p:cNvSpPr>
            <a:spLocks noGrp="1"/>
          </p:cNvSpPr>
          <p:nvPr>
            <p:ph type="sldNum" sz="quarter" idx="12"/>
          </p:nvPr>
        </p:nvSpPr>
        <p:spPr/>
        <p:txBody>
          <a:bodyPr/>
          <a:lstStyle/>
          <a:p>
            <a:fld id="{E398B526-1B39-254A-B4E5-4509BBF1292C}"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D0648030-EB67-4B4A-8D89-70B1B76CD4A8}" type="datetime1">
              <a:rPr lang="en-US" smtClean="0"/>
              <a:pPr/>
              <a:t>11/22/2011</a:t>
            </a:fld>
            <a:endParaRPr lang="en-US"/>
          </a:p>
        </p:txBody>
      </p:sp>
      <p:sp>
        <p:nvSpPr>
          <p:cNvPr id="5" name="Footer Placeholder 4"/>
          <p:cNvSpPr>
            <a:spLocks noGrp="1"/>
          </p:cNvSpPr>
          <p:nvPr>
            <p:ph type="ftr" sz="quarter" idx="11"/>
          </p:nvPr>
        </p:nvSpPr>
        <p:spPr>
          <a:xfrm>
            <a:off x="457200" y="6480969"/>
            <a:ext cx="4260056" cy="300831"/>
          </a:xfrm>
        </p:spPr>
        <p:txBody>
          <a:bodyPr/>
          <a:lstStyle/>
          <a:p>
            <a:r>
              <a:rPr lang="en-US" smtClean="0"/>
              <a:t>caopa.peche@gmail.com</a:t>
            </a:r>
            <a:endParaRPr lang="en-US"/>
          </a:p>
        </p:txBody>
      </p:sp>
      <p:sp>
        <p:nvSpPr>
          <p:cNvPr id="6" name="Slide Number Placeholder 5"/>
          <p:cNvSpPr>
            <a:spLocks noGrp="1"/>
          </p:cNvSpPr>
          <p:nvPr>
            <p:ph type="sldNum" sz="quarter" idx="12"/>
          </p:nvPr>
        </p:nvSpPr>
        <p:spPr/>
        <p:txBody>
          <a:bodyPr/>
          <a:lstStyle/>
          <a:p>
            <a:fld id="{E398B526-1B39-254A-B4E5-4509BBF1292C}"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FA4192AE-D7B1-4699-8BD5-0A9AA913B790}" type="datetime1">
              <a:rPr lang="en-US" smtClean="0"/>
              <a:pPr/>
              <a:t>11/22/2011</a:t>
            </a:fld>
            <a:endParaRPr lang="en-US"/>
          </a:p>
        </p:txBody>
      </p:sp>
      <p:sp>
        <p:nvSpPr>
          <p:cNvPr id="5" name="Footer Placeholder 4"/>
          <p:cNvSpPr>
            <a:spLocks noGrp="1"/>
          </p:cNvSpPr>
          <p:nvPr>
            <p:ph type="ftr" sz="quarter" idx="11"/>
          </p:nvPr>
        </p:nvSpPr>
        <p:spPr>
          <a:xfrm>
            <a:off x="2619376" y="6480969"/>
            <a:ext cx="4260056" cy="300831"/>
          </a:xfrm>
        </p:spPr>
        <p:txBody>
          <a:bodyPr/>
          <a:lstStyle/>
          <a:p>
            <a:r>
              <a:rPr lang="en-US" smtClean="0"/>
              <a:t>caopa.peche@gmail.com</a:t>
            </a:r>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E398B526-1B39-254A-B4E5-4509BBF1292C}" type="slidenum">
              <a:rPr lang="en-US" smtClean="0"/>
              <a:pPr/>
              <a:t>‹N°›</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D97DDBA6-4094-48B7-9697-13470442F6BB}" type="datetime1">
              <a:rPr lang="en-US" smtClean="0"/>
              <a:pPr/>
              <a:t>11/22/2011</a:t>
            </a:fld>
            <a:endParaRPr lang="en-US"/>
          </a:p>
        </p:txBody>
      </p:sp>
      <p:sp>
        <p:nvSpPr>
          <p:cNvPr id="6" name="Footer Placeholder 5"/>
          <p:cNvSpPr>
            <a:spLocks noGrp="1"/>
          </p:cNvSpPr>
          <p:nvPr>
            <p:ph type="ftr" sz="quarter" idx="11"/>
          </p:nvPr>
        </p:nvSpPr>
        <p:spPr>
          <a:xfrm>
            <a:off x="457200" y="6480969"/>
            <a:ext cx="4260056" cy="301752"/>
          </a:xfrm>
        </p:spPr>
        <p:txBody>
          <a:bodyPr/>
          <a:lstStyle/>
          <a:p>
            <a:r>
              <a:rPr lang="en-US" smtClean="0"/>
              <a:t>caopa.peche@gmail.com</a:t>
            </a:r>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E398B526-1B39-254A-B4E5-4509BBF1292C}"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24467DF7-4EDC-47AB-ACE4-CA694A893A9C}" type="datetime1">
              <a:rPr lang="en-US" smtClean="0"/>
              <a:pPr/>
              <a:t>11/22/2011</a:t>
            </a:fld>
            <a:endParaRPr lang="en-US"/>
          </a:p>
        </p:txBody>
      </p:sp>
      <p:sp>
        <p:nvSpPr>
          <p:cNvPr id="8" name="Footer Placeholder 7"/>
          <p:cNvSpPr>
            <a:spLocks noGrp="1"/>
          </p:cNvSpPr>
          <p:nvPr>
            <p:ph type="ftr" sz="quarter" idx="11"/>
          </p:nvPr>
        </p:nvSpPr>
        <p:spPr>
          <a:xfrm>
            <a:off x="457200" y="6480969"/>
            <a:ext cx="4261104" cy="301752"/>
          </a:xfrm>
        </p:spPr>
        <p:txBody>
          <a:bodyPr/>
          <a:lstStyle/>
          <a:p>
            <a:r>
              <a:rPr lang="en-US" smtClean="0"/>
              <a:t>caopa.peche@gmail.com</a:t>
            </a:r>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E398B526-1B39-254A-B4E5-4509BBF1292C}"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F4C11DC-10D4-4D1E-99AB-3E41F73A89D1}" type="datetime1">
              <a:rPr lang="en-US" smtClean="0"/>
              <a:pPr/>
              <a:t>11/22/2011</a:t>
            </a:fld>
            <a:endParaRPr lang="en-US"/>
          </a:p>
        </p:txBody>
      </p:sp>
      <p:sp>
        <p:nvSpPr>
          <p:cNvPr id="4" name="Footer Placeholder 3"/>
          <p:cNvSpPr>
            <a:spLocks noGrp="1"/>
          </p:cNvSpPr>
          <p:nvPr>
            <p:ph type="ftr" sz="quarter" idx="11"/>
          </p:nvPr>
        </p:nvSpPr>
        <p:spPr/>
        <p:txBody>
          <a:bodyPr/>
          <a:lstStyle/>
          <a:p>
            <a:r>
              <a:rPr lang="en-US" smtClean="0"/>
              <a:t>caopa.peche@gmail.com</a:t>
            </a:r>
            <a:endParaRPr lang="en-US"/>
          </a:p>
        </p:txBody>
      </p:sp>
      <p:sp>
        <p:nvSpPr>
          <p:cNvPr id="5" name="Slide Number Placeholder 4"/>
          <p:cNvSpPr>
            <a:spLocks noGrp="1"/>
          </p:cNvSpPr>
          <p:nvPr>
            <p:ph type="sldNum" sz="quarter" idx="12"/>
          </p:nvPr>
        </p:nvSpPr>
        <p:spPr/>
        <p:txBody>
          <a:bodyPr/>
          <a:lstStyle/>
          <a:p>
            <a:fld id="{E398B526-1B39-254A-B4E5-4509BBF1292C}"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30F00663-0477-42E3-A820-5C8B4531A8DA}" type="datetime1">
              <a:rPr lang="en-US" smtClean="0"/>
              <a:pPr/>
              <a:t>11/22/2011</a:t>
            </a:fld>
            <a:endParaRPr lang="en-US"/>
          </a:p>
        </p:txBody>
      </p:sp>
      <p:sp>
        <p:nvSpPr>
          <p:cNvPr id="3" name="Footer Placeholder 2"/>
          <p:cNvSpPr>
            <a:spLocks noGrp="1"/>
          </p:cNvSpPr>
          <p:nvPr>
            <p:ph type="ftr" sz="quarter" idx="11"/>
          </p:nvPr>
        </p:nvSpPr>
        <p:spPr>
          <a:xfrm>
            <a:off x="457200" y="6481890"/>
            <a:ext cx="4260056" cy="300831"/>
          </a:xfrm>
        </p:spPr>
        <p:txBody>
          <a:bodyPr/>
          <a:lstStyle/>
          <a:p>
            <a:r>
              <a:rPr lang="en-US" smtClean="0"/>
              <a:t>caopa.peche@gmail.com</a:t>
            </a:r>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E398B526-1B39-254A-B4E5-4509BBF1292C}"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F24399DE-1F80-4144-862F-311C6E6CD705}" type="datetime1">
              <a:rPr lang="en-US" smtClean="0"/>
              <a:pPr/>
              <a:t>11/22/2011</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r>
              <a:rPr lang="en-US" smtClean="0"/>
              <a:t>caopa.peche@gmail.com</a:t>
            </a:r>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E398B526-1B39-254A-B4E5-4509BBF1292C}"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C853BB20-9814-4787-BA53-AE2EEB1584A3}" type="datetime1">
              <a:rPr lang="en-US" smtClean="0"/>
              <a:pPr/>
              <a:t>11/22/2011</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r>
              <a:rPr lang="en-US" smtClean="0"/>
              <a:t>caopa.peche@gmail.com</a:t>
            </a:r>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E398B526-1B39-254A-B4E5-4509BBF1292C}"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D9A6806-AFBF-4D64-AB8D-0D380A1BAF9E}" type="datetime1">
              <a:rPr lang="en-US" smtClean="0"/>
              <a:pPr/>
              <a:t>11/22/2011</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r>
              <a:rPr lang="en-US" smtClean="0"/>
              <a:t>caopa.peche@gmail.com</a:t>
            </a:r>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E398B526-1B39-254A-B4E5-4509BBF1292C}" type="slidenum">
              <a:rPr lang="en-US" smtClean="0"/>
              <a:pPr/>
              <a:t>‹N°›</a:t>
            </a:fld>
            <a:endParaRPr lang="en-US"/>
          </a:p>
        </p:txBody>
      </p:sp>
    </p:spTree>
  </p:cSld>
  <p:clrMap bg1="dk1" tx1="lt1" bg2="dk2" tx2="lt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hf sldNum="0" hdr="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616624"/>
          </a:xfrm>
        </p:spPr>
        <p:txBody>
          <a:bodyPr>
            <a:normAutofit lnSpcReduction="10000"/>
          </a:bodyPr>
          <a:lstStyle/>
          <a:p>
            <a:pPr>
              <a:buNone/>
            </a:pPr>
            <a:r>
              <a:rPr lang="fr-FR" sz="3200" b="1" dirty="0" smtClean="0"/>
              <a:t>        </a:t>
            </a:r>
            <a:r>
              <a:rPr lang="fr-FR" sz="3200" b="1" dirty="0" smtClean="0">
                <a:solidFill>
                  <a:srgbClr val="FFFF00"/>
                </a:solidFill>
              </a:rPr>
              <a:t>ATELIER SUR LA TRANSPARENCE </a:t>
            </a:r>
          </a:p>
          <a:p>
            <a:pPr>
              <a:buNone/>
            </a:pPr>
            <a:r>
              <a:rPr lang="fr-FR" sz="3200" b="1" dirty="0" smtClean="0">
                <a:solidFill>
                  <a:srgbClr val="FFFF00"/>
                </a:solidFill>
              </a:rPr>
              <a:t>        DANS LE SECTEUR DE LA PECHE </a:t>
            </a:r>
          </a:p>
          <a:p>
            <a:pPr>
              <a:buNone/>
            </a:pPr>
            <a:r>
              <a:rPr lang="fr-FR" sz="3200" b="1" dirty="0" smtClean="0">
                <a:solidFill>
                  <a:srgbClr val="FFFF00"/>
                </a:solidFill>
              </a:rPr>
              <a:t>                  MARITIME</a:t>
            </a:r>
            <a:r>
              <a:rPr lang="fr-FR" sz="3200" dirty="0" smtClean="0">
                <a:solidFill>
                  <a:srgbClr val="FFFF00"/>
                </a:solidFill>
              </a:rPr>
              <a:t> </a:t>
            </a:r>
            <a:r>
              <a:rPr lang="fr-FR" sz="3200" b="1" dirty="0" smtClean="0">
                <a:solidFill>
                  <a:srgbClr val="FFFF00"/>
                </a:solidFill>
              </a:rPr>
              <a:t>EN AFRIQUE </a:t>
            </a:r>
            <a:endParaRPr lang="fr-FR" sz="3200" dirty="0" smtClean="0">
              <a:solidFill>
                <a:srgbClr val="FFFF00"/>
              </a:solidFill>
            </a:endParaRPr>
          </a:p>
          <a:p>
            <a:pPr>
              <a:buNone/>
            </a:pPr>
            <a:r>
              <a:rPr lang="fr-FR" sz="2200" b="1" i="1" dirty="0" smtClean="0"/>
              <a:t>             </a:t>
            </a:r>
          </a:p>
          <a:p>
            <a:pPr>
              <a:buNone/>
            </a:pPr>
            <a:r>
              <a:rPr lang="fr-FR" sz="2200" b="1" i="1" dirty="0" smtClean="0"/>
              <a:t>            Mbour, Sénégal du 22 au 24 Novembre 2011</a:t>
            </a:r>
            <a:endParaRPr lang="fr-FR" sz="2200" dirty="0" smtClean="0"/>
          </a:p>
          <a:p>
            <a:pPr>
              <a:buNone/>
            </a:pPr>
            <a:r>
              <a:rPr lang="fr-FR" b="1" dirty="0" smtClean="0"/>
              <a:t> </a:t>
            </a:r>
            <a:endParaRPr lang="fr-FR" dirty="0" smtClean="0"/>
          </a:p>
          <a:p>
            <a:pPr>
              <a:buNone/>
            </a:pPr>
            <a:r>
              <a:rPr lang="fr-FR" sz="3200" b="1" dirty="0" smtClean="0"/>
              <a:t>  </a:t>
            </a:r>
            <a:r>
              <a:rPr lang="fr-FR" sz="3200" b="1" dirty="0" smtClean="0">
                <a:solidFill>
                  <a:schemeClr val="accent4"/>
                </a:solidFill>
              </a:rPr>
              <a:t>LA TRANSPARENCE DANS LA GESTION</a:t>
            </a:r>
          </a:p>
          <a:p>
            <a:pPr>
              <a:buNone/>
            </a:pPr>
            <a:r>
              <a:rPr lang="fr-FR" sz="3200" b="1" dirty="0" smtClean="0">
                <a:solidFill>
                  <a:schemeClr val="accent4"/>
                </a:solidFill>
              </a:rPr>
              <a:t>DURABLE DES RESSOURCES HALIEUTIQUES</a:t>
            </a:r>
          </a:p>
          <a:p>
            <a:pPr algn="r">
              <a:buNone/>
            </a:pPr>
            <a:endParaRPr lang="fr-FR" sz="2000" b="1" dirty="0" smtClean="0">
              <a:solidFill>
                <a:schemeClr val="accent4"/>
              </a:solidFill>
            </a:endParaRPr>
          </a:p>
          <a:p>
            <a:pPr algn="r">
              <a:buNone/>
            </a:pPr>
            <a:endParaRPr lang="fr-FR" sz="2000" b="1" dirty="0" smtClean="0">
              <a:solidFill>
                <a:schemeClr val="accent4"/>
              </a:solidFill>
            </a:endParaRPr>
          </a:p>
          <a:p>
            <a:pPr algn="r">
              <a:buNone/>
            </a:pPr>
            <a:endParaRPr lang="fr-FR" sz="2000" b="1" dirty="0" smtClean="0">
              <a:solidFill>
                <a:schemeClr val="accent4"/>
              </a:solidFill>
            </a:endParaRPr>
          </a:p>
          <a:p>
            <a:pPr algn="r">
              <a:buNone/>
            </a:pPr>
            <a:r>
              <a:rPr lang="fr-FR" sz="2000" b="1" dirty="0" smtClean="0">
                <a:solidFill>
                  <a:srgbClr val="FFFF00"/>
                </a:solidFill>
              </a:rPr>
              <a:t>GAOUSSOU GUEYE</a:t>
            </a:r>
            <a:endParaRPr lang="fr-FR" sz="2000" dirty="0">
              <a:solidFill>
                <a:srgbClr val="FFFF00"/>
              </a:solidFill>
            </a:endParaRPr>
          </a:p>
        </p:txBody>
      </p:sp>
      <p:sp>
        <p:nvSpPr>
          <p:cNvPr id="4" name="Espace réservé du pied de page 3"/>
          <p:cNvSpPr>
            <a:spLocks noGrp="1"/>
          </p:cNvSpPr>
          <p:nvPr>
            <p:ph type="ftr" sz="quarter" idx="11"/>
          </p:nvPr>
        </p:nvSpPr>
        <p:spPr/>
        <p:txBody>
          <a:bodyPr/>
          <a:lstStyle/>
          <a:p>
            <a:r>
              <a:rPr lang="en-US" smtClean="0"/>
              <a:t>caopa.peche@gmail.com</a:t>
            </a:r>
            <a:endParaRPr lang="en-US"/>
          </a:p>
        </p:txBody>
      </p:sp>
      <p:sp>
        <p:nvSpPr>
          <p:cNvPr id="5" name="Espace réservé de la date 4"/>
          <p:cNvSpPr>
            <a:spLocks noGrp="1"/>
          </p:cNvSpPr>
          <p:nvPr>
            <p:ph type="dt" sz="half" idx="10"/>
          </p:nvPr>
        </p:nvSpPr>
        <p:spPr/>
        <p:txBody>
          <a:bodyPr/>
          <a:lstStyle/>
          <a:p>
            <a:fld id="{F048028B-4AD1-4926-AF3A-408041B18B86}" type="datetime1">
              <a:rPr lang="en-US" smtClean="0"/>
              <a:pPr/>
              <a:t>11/22/2011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78136"/>
          </a:xfrm>
        </p:spPr>
        <p:txBody>
          <a:bodyPr>
            <a:normAutofit fontScale="92500"/>
          </a:bodyPr>
          <a:lstStyle/>
          <a:p>
            <a:pPr>
              <a:buNone/>
            </a:pPr>
            <a:r>
              <a:rPr lang="fr-FR" sz="3400" dirty="0" smtClean="0"/>
              <a:t> </a:t>
            </a:r>
            <a:r>
              <a:rPr lang="fr-FR" sz="2800" dirty="0" smtClean="0"/>
              <a:t> </a:t>
            </a:r>
          </a:p>
          <a:p>
            <a:r>
              <a:rPr lang="fr-FR" sz="2600" dirty="0" smtClean="0"/>
              <a:t>En dépit de tout ce qui précède le ministère de l’Economie maritime a signé,  en violation des dispositions du code la pêche,  un protocole d’accord avec une  société basée à Panama City représenté par un homme </a:t>
            </a:r>
            <a:r>
              <a:rPr lang="fr-FR" sz="2600" dirty="0" smtClean="0"/>
              <a:t>d’affaires sénégalais.</a:t>
            </a:r>
            <a:endParaRPr lang="fr-FR" sz="2600" dirty="0" smtClean="0"/>
          </a:p>
          <a:p>
            <a:endParaRPr lang="fr-FR" sz="2600" dirty="0" smtClean="0"/>
          </a:p>
          <a:p>
            <a:r>
              <a:rPr lang="fr-FR" sz="2600" dirty="0" smtClean="0"/>
              <a:t>Pour justifier cet acte,  </a:t>
            </a:r>
            <a:r>
              <a:rPr lang="fr-FR" sz="2600" dirty="0" smtClean="0"/>
              <a:t>le Ministre de l’Economie maritime soutient </a:t>
            </a:r>
            <a:r>
              <a:rPr lang="fr-FR" sz="2600" dirty="0" smtClean="0"/>
              <a:t>que:  « les </a:t>
            </a:r>
            <a:r>
              <a:rPr lang="fr-FR" sz="2600" dirty="0" smtClean="0"/>
              <a:t>autorisations de pêche demandées ne concernent qu’une période de 4 mois durant lesquels, ces bateaux ne devraient pêcher que 60.000 tonnes ». </a:t>
            </a:r>
          </a:p>
          <a:p>
            <a:endParaRPr lang="fr-FR" dirty="0" smtClean="0"/>
          </a:p>
          <a:p>
            <a:pPr>
              <a:buNone/>
            </a:pPr>
            <a:r>
              <a:rPr lang="fr-FR" dirty="0" smtClean="0"/>
              <a:t> </a:t>
            </a:r>
          </a:p>
          <a:p>
            <a:endParaRPr lang="en-US" dirty="0"/>
          </a:p>
        </p:txBody>
      </p:sp>
      <p:sp>
        <p:nvSpPr>
          <p:cNvPr id="4" name="Espace réservé du pied de page 3"/>
          <p:cNvSpPr>
            <a:spLocks noGrp="1"/>
          </p:cNvSpPr>
          <p:nvPr>
            <p:ph type="ftr" sz="quarter" idx="11"/>
          </p:nvPr>
        </p:nvSpPr>
        <p:spPr/>
        <p:txBody>
          <a:bodyPr/>
          <a:lstStyle/>
          <a:p>
            <a:r>
              <a:rPr lang="en-US" smtClean="0"/>
              <a:t>caopa.peche@gmail.com</a:t>
            </a:r>
            <a:endParaRPr lang="en-US"/>
          </a:p>
        </p:txBody>
      </p:sp>
      <p:sp>
        <p:nvSpPr>
          <p:cNvPr id="5" name="Espace réservé de la date 4"/>
          <p:cNvSpPr>
            <a:spLocks noGrp="1"/>
          </p:cNvSpPr>
          <p:nvPr>
            <p:ph type="dt" sz="half" idx="10"/>
          </p:nvPr>
        </p:nvSpPr>
        <p:spPr/>
        <p:txBody>
          <a:bodyPr/>
          <a:lstStyle/>
          <a:p>
            <a:fld id="{4378D60B-4E7E-4111-BCEE-C5DF91DF6D43}" type="datetime1">
              <a:rPr lang="en-US" smtClean="0"/>
              <a:pPr/>
              <a:t>11/22/2011</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78136"/>
          </a:xfrm>
        </p:spPr>
        <p:txBody>
          <a:bodyPr>
            <a:normAutofit/>
          </a:bodyPr>
          <a:lstStyle/>
          <a:p>
            <a:pPr marL="578358" indent="-514350">
              <a:buNone/>
            </a:pPr>
            <a:r>
              <a:rPr lang="fr-FR" sz="3400" dirty="0" smtClean="0"/>
              <a:t> </a:t>
            </a:r>
            <a:r>
              <a:rPr lang="fr-FR" sz="2800" dirty="0" smtClean="0"/>
              <a:t> </a:t>
            </a:r>
          </a:p>
          <a:p>
            <a:r>
              <a:rPr lang="fr-FR" sz="2400" dirty="0" smtClean="0"/>
              <a:t>Le code de la pêche précise, sans équivoque, qu’un navire étranger ne peut être autorisé à pêcher dans les eaux sénégalaises que dans deux </a:t>
            </a:r>
            <a:r>
              <a:rPr lang="fr-FR" sz="2400" dirty="0" smtClean="0"/>
              <a:t>cas: </a:t>
            </a:r>
          </a:p>
          <a:p>
            <a:pPr marL="1220724" lvl="2" indent="-342900">
              <a:buFont typeface="+mj-lt"/>
              <a:buAutoNum type="arabicPeriod"/>
            </a:pPr>
            <a:r>
              <a:rPr lang="fr-FR" sz="1800" dirty="0" smtClean="0"/>
              <a:t>U</a:t>
            </a:r>
            <a:r>
              <a:rPr lang="fr-FR" sz="1800" dirty="0" smtClean="0"/>
              <a:t>n </a:t>
            </a:r>
            <a:r>
              <a:rPr lang="fr-FR" sz="1800" dirty="0" smtClean="0"/>
              <a:t>accord de pêche ou </a:t>
            </a:r>
            <a:endParaRPr lang="fr-FR" sz="1800" dirty="0" smtClean="0"/>
          </a:p>
          <a:p>
            <a:pPr marL="1220724" lvl="2" indent="-342900">
              <a:buFont typeface="+mj-lt"/>
              <a:buAutoNum type="arabicPeriod"/>
            </a:pPr>
            <a:r>
              <a:rPr lang="fr-FR" sz="1800" dirty="0" smtClean="0"/>
              <a:t>un </a:t>
            </a:r>
            <a:r>
              <a:rPr lang="fr-FR" sz="1800" dirty="0" smtClean="0"/>
              <a:t>affrètement</a:t>
            </a:r>
            <a:r>
              <a:rPr lang="fr-FR" sz="1800" dirty="0" smtClean="0"/>
              <a:t>.</a:t>
            </a:r>
          </a:p>
          <a:p>
            <a:pPr marL="1220724" lvl="2" indent="-342900">
              <a:buNone/>
            </a:pPr>
            <a:r>
              <a:rPr lang="fr-FR" sz="1800" dirty="0" smtClean="0"/>
              <a:t> </a:t>
            </a:r>
            <a:r>
              <a:rPr lang="fr-FR" sz="1800" dirty="0" smtClean="0"/>
              <a:t>Non seulement les autorisations de pêche délivrées </a:t>
            </a:r>
            <a:r>
              <a:rPr lang="fr-FR" sz="1800" dirty="0" smtClean="0"/>
              <a:t>par le ministre </a:t>
            </a:r>
            <a:r>
              <a:rPr lang="fr-FR" sz="1800" dirty="0" smtClean="0"/>
              <a:t>de l’Economie maritime ne répondent pas </a:t>
            </a:r>
            <a:r>
              <a:rPr lang="fr-FR" sz="1800" dirty="0" smtClean="0"/>
              <a:t>à </a:t>
            </a:r>
            <a:r>
              <a:rPr lang="fr-FR" sz="1800" dirty="0" smtClean="0"/>
              <a:t>ces </a:t>
            </a:r>
            <a:r>
              <a:rPr lang="fr-FR" sz="1800" dirty="0" smtClean="0"/>
              <a:t>deux principes mais, en </a:t>
            </a:r>
            <a:r>
              <a:rPr lang="fr-FR" sz="1800" dirty="0" smtClean="0"/>
              <a:t>plus</a:t>
            </a:r>
            <a:r>
              <a:rPr lang="fr-FR" sz="1800" dirty="0" smtClean="0"/>
              <a:t>, </a:t>
            </a:r>
            <a:r>
              <a:rPr lang="fr-FR" sz="1800" dirty="0" smtClean="0"/>
              <a:t>ces autorisations </a:t>
            </a:r>
            <a:r>
              <a:rPr lang="fr-FR" sz="1800" dirty="0" smtClean="0"/>
              <a:t>recèlent </a:t>
            </a:r>
            <a:r>
              <a:rPr lang="fr-FR" sz="1800" dirty="0" smtClean="0"/>
              <a:t>des imprécisions </a:t>
            </a:r>
            <a:r>
              <a:rPr lang="fr-FR" sz="1800" dirty="0" smtClean="0"/>
              <a:t>comme une période indicative de 2 mois, un délai  courant à partir du jour d’entrée du bateau dans les eaux </a:t>
            </a:r>
            <a:r>
              <a:rPr lang="fr-FR" sz="1800" dirty="0" smtClean="0"/>
              <a:t>sénégalaises ainsi que </a:t>
            </a:r>
            <a:r>
              <a:rPr lang="fr-FR" sz="1800" dirty="0" smtClean="0"/>
              <a:t> </a:t>
            </a:r>
            <a:r>
              <a:rPr lang="fr-FR" sz="1800" dirty="0" smtClean="0"/>
              <a:t>la valeur des </a:t>
            </a:r>
            <a:r>
              <a:rPr lang="fr-FR" sz="1800" dirty="0" smtClean="0"/>
              <a:t>captures.</a:t>
            </a:r>
            <a:endParaRPr lang="fr-FR" dirty="0" smtClean="0"/>
          </a:p>
          <a:p>
            <a:pPr>
              <a:buNone/>
            </a:pPr>
            <a:r>
              <a:rPr lang="fr-FR" dirty="0" smtClean="0"/>
              <a:t> </a:t>
            </a:r>
          </a:p>
          <a:p>
            <a:endParaRPr lang="en-US" dirty="0"/>
          </a:p>
        </p:txBody>
      </p:sp>
      <p:sp>
        <p:nvSpPr>
          <p:cNvPr id="4" name="Espace réservé du pied de page 3"/>
          <p:cNvSpPr>
            <a:spLocks noGrp="1"/>
          </p:cNvSpPr>
          <p:nvPr>
            <p:ph type="ftr" sz="quarter" idx="11"/>
          </p:nvPr>
        </p:nvSpPr>
        <p:spPr/>
        <p:txBody>
          <a:bodyPr/>
          <a:lstStyle/>
          <a:p>
            <a:r>
              <a:rPr lang="en-US" smtClean="0"/>
              <a:t>caopa.peche@gmail.com</a:t>
            </a:r>
            <a:endParaRPr lang="en-US"/>
          </a:p>
        </p:txBody>
      </p:sp>
      <p:sp>
        <p:nvSpPr>
          <p:cNvPr id="5" name="Espace réservé de la date 4"/>
          <p:cNvSpPr>
            <a:spLocks noGrp="1"/>
          </p:cNvSpPr>
          <p:nvPr>
            <p:ph type="dt" sz="half" idx="10"/>
          </p:nvPr>
        </p:nvSpPr>
        <p:spPr/>
        <p:txBody>
          <a:bodyPr/>
          <a:lstStyle/>
          <a:p>
            <a:fld id="{551235A5-B03E-4C7B-9FF3-4B0C61503513}" type="datetime1">
              <a:rPr lang="en-US" smtClean="0"/>
              <a:pPr/>
              <a:t>11/22/2011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78136"/>
          </a:xfrm>
        </p:spPr>
        <p:txBody>
          <a:bodyPr>
            <a:normAutofit lnSpcReduction="10000"/>
          </a:bodyPr>
          <a:lstStyle/>
          <a:p>
            <a:pPr>
              <a:buNone/>
            </a:pPr>
            <a:endParaRPr lang="fr-FR" sz="2800" dirty="0" smtClean="0"/>
          </a:p>
          <a:p>
            <a:r>
              <a:rPr lang="fr-FR" sz="2400" dirty="0" smtClean="0"/>
              <a:t>La  contrepartie exigée est le paiement de 35 $ par tonne pêchée alors  qu’en Mauritanie,  s’il s’agit d’un affrètement l’armateur doit payer une redevance annuelle de 17 dollars US par </a:t>
            </a:r>
            <a:r>
              <a:rPr lang="fr-FR" sz="2400" dirty="0" smtClean="0"/>
              <a:t>TJB</a:t>
            </a:r>
            <a:r>
              <a:rPr lang="fr-FR" sz="2400" dirty="0" smtClean="0"/>
              <a:t> </a:t>
            </a:r>
            <a:r>
              <a:rPr lang="fr-FR" sz="2400" dirty="0" smtClean="0"/>
              <a:t>et céder à l’affréteur mauritanien 23% du volume des captures effectuées, l’affréteur supportant les charges internes y compris la fiscalité. </a:t>
            </a:r>
            <a:r>
              <a:rPr lang="fr-FR" sz="2400" dirty="0" smtClean="0"/>
              <a:t>Dans </a:t>
            </a:r>
            <a:r>
              <a:rPr lang="fr-FR" sz="2400" dirty="0" smtClean="0"/>
              <a:t>le cas d’une licence libre (concept inconnu au Sénégal) la redevance annuelle due par l’armateur est de 180 dollars US par </a:t>
            </a:r>
            <a:r>
              <a:rPr lang="fr-FR" sz="2400" dirty="0" smtClean="0"/>
              <a:t>TJB </a:t>
            </a:r>
            <a:r>
              <a:rPr lang="fr-FR" sz="2400" dirty="0" smtClean="0"/>
              <a:t>et par an, avec en sus, le paiement des frais </a:t>
            </a:r>
            <a:r>
              <a:rPr lang="fr-FR" sz="2400" dirty="0" smtClean="0"/>
              <a:t>d’observateurs, </a:t>
            </a:r>
            <a:r>
              <a:rPr lang="fr-FR" sz="2400" dirty="0" smtClean="0"/>
              <a:t>de surveillance et le transbordement de la totalité des captures en rade du Port Autonome de Nouadhibou et sous supervision douanière, ce qui n’est pas prévu dans </a:t>
            </a:r>
            <a:r>
              <a:rPr lang="fr-FR" sz="2400" dirty="0" smtClean="0"/>
              <a:t>l’autorisation accordée </a:t>
            </a:r>
            <a:r>
              <a:rPr lang="fr-FR" sz="2400" dirty="0" smtClean="0"/>
              <a:t>par le Ministre de l’Economie maritime. </a:t>
            </a:r>
            <a:r>
              <a:rPr lang="fr-FR" dirty="0" smtClean="0"/>
              <a:t> </a:t>
            </a:r>
          </a:p>
          <a:p>
            <a:endParaRPr lang="en-US" dirty="0"/>
          </a:p>
        </p:txBody>
      </p:sp>
      <p:sp>
        <p:nvSpPr>
          <p:cNvPr id="4" name="Espace réservé du pied de page 3"/>
          <p:cNvSpPr>
            <a:spLocks noGrp="1"/>
          </p:cNvSpPr>
          <p:nvPr>
            <p:ph type="ftr" sz="quarter" idx="11"/>
          </p:nvPr>
        </p:nvSpPr>
        <p:spPr>
          <a:xfrm>
            <a:off x="457200" y="6480969"/>
            <a:ext cx="5122912" cy="300831"/>
          </a:xfrm>
        </p:spPr>
        <p:txBody>
          <a:bodyPr/>
          <a:lstStyle/>
          <a:p>
            <a:r>
              <a:rPr lang="en-US" sz="1400" b="1" smtClean="0">
                <a:solidFill>
                  <a:srgbClr val="FFFF00"/>
                </a:solidFill>
              </a:rPr>
              <a:t>caopa.peche@gmail.com</a:t>
            </a:r>
            <a:endParaRPr lang="en-US" sz="1400" b="1" dirty="0">
              <a:solidFill>
                <a:srgbClr val="FFFF00"/>
              </a:solidFill>
            </a:endParaRPr>
          </a:p>
        </p:txBody>
      </p:sp>
      <p:sp>
        <p:nvSpPr>
          <p:cNvPr id="5" name="Espace réservé de la date 4"/>
          <p:cNvSpPr>
            <a:spLocks noGrp="1"/>
          </p:cNvSpPr>
          <p:nvPr>
            <p:ph type="dt" sz="half" idx="10"/>
          </p:nvPr>
        </p:nvSpPr>
        <p:spPr/>
        <p:txBody>
          <a:bodyPr/>
          <a:lstStyle/>
          <a:p>
            <a:fld id="{C36AAE3C-B497-44F2-BC9F-A0FD758011EA}" type="datetime1">
              <a:rPr lang="en-US" smtClean="0"/>
              <a:pPr/>
              <a:t>11/22/2011</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78136"/>
          </a:xfrm>
        </p:spPr>
        <p:txBody>
          <a:bodyPr>
            <a:normAutofit lnSpcReduction="10000"/>
          </a:bodyPr>
          <a:lstStyle/>
          <a:p>
            <a:pPr>
              <a:buNone/>
            </a:pPr>
            <a:endParaRPr lang="fr-FR" sz="2800" dirty="0" smtClean="0"/>
          </a:p>
          <a:p>
            <a:r>
              <a:rPr lang="fr-FR" sz="2400" dirty="0" smtClean="0"/>
              <a:t>Le cautionnement  fixé entre 10 et 20 millions de FCFA est dérisoire eu égard aux infractions que les bateaux peuvent commettre. Cerise sur le gâteau les bateaux russes ont une tolérance de 10% concernant la maille des chaluts qu’ils utilisent alors qu’aucune disposition légale ne donne une telle faveur aux bateaux sénégalais arraisonnés pour cause de mailles non conformes.  </a:t>
            </a:r>
            <a:endParaRPr lang="fr-FR" sz="2400" dirty="0" smtClean="0"/>
          </a:p>
          <a:p>
            <a:pPr>
              <a:buNone/>
            </a:pPr>
            <a:r>
              <a:rPr lang="fr-FR" sz="2400" dirty="0" smtClean="0"/>
              <a:t>A </a:t>
            </a:r>
            <a:r>
              <a:rPr lang="fr-FR" sz="2400" dirty="0" smtClean="0"/>
              <a:t>titre d’illustration, un bateau de pêche battant pavillon sénégalais  a été arraisonné et immobilisé à quai, en avril 2005, pendant plusieurs jours, au motif  que son chalut avait des mailles dont la moyenne était de 69,68 mm au lieu des 70 mm réglementaires. La mesure de la maille d’un filet devant être arrondie au millimètre </a:t>
            </a:r>
            <a:r>
              <a:rPr lang="fr-FR" sz="2400" dirty="0" smtClean="0"/>
              <a:t>supérieur. Aussi j’estime qu’un </a:t>
            </a:r>
            <a:r>
              <a:rPr lang="fr-FR" sz="2400" dirty="0" smtClean="0"/>
              <a:t>tort a été porté à ce bateau.  </a:t>
            </a:r>
          </a:p>
          <a:p>
            <a:endParaRPr lang="en-US" dirty="0"/>
          </a:p>
        </p:txBody>
      </p:sp>
      <p:sp>
        <p:nvSpPr>
          <p:cNvPr id="4" name="Espace réservé du pied de page 3"/>
          <p:cNvSpPr>
            <a:spLocks noGrp="1"/>
          </p:cNvSpPr>
          <p:nvPr>
            <p:ph type="ftr" sz="quarter" idx="11"/>
          </p:nvPr>
        </p:nvSpPr>
        <p:spPr/>
        <p:txBody>
          <a:bodyPr/>
          <a:lstStyle/>
          <a:p>
            <a:r>
              <a:rPr lang="en-US" dirty="0" smtClean="0"/>
              <a:t>caopa.peche@gmail.com</a:t>
            </a:r>
            <a:endParaRPr lang="en-US" dirty="0"/>
          </a:p>
        </p:txBody>
      </p:sp>
      <p:sp>
        <p:nvSpPr>
          <p:cNvPr id="5" name="Espace réservé de la date 4"/>
          <p:cNvSpPr>
            <a:spLocks noGrp="1"/>
          </p:cNvSpPr>
          <p:nvPr>
            <p:ph type="dt" sz="half" idx="10"/>
          </p:nvPr>
        </p:nvSpPr>
        <p:spPr/>
        <p:txBody>
          <a:bodyPr/>
          <a:lstStyle/>
          <a:p>
            <a:fld id="{F5AAE293-BBC4-415E-8EBF-E910705FBA78}" type="datetime1">
              <a:rPr lang="en-US" smtClean="0"/>
              <a:pPr/>
              <a:t>11/22/2011</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78136"/>
          </a:xfrm>
        </p:spPr>
        <p:txBody>
          <a:bodyPr>
            <a:normAutofit lnSpcReduction="10000"/>
          </a:bodyPr>
          <a:lstStyle/>
          <a:p>
            <a:pPr>
              <a:buNone/>
            </a:pPr>
            <a:endParaRPr lang="fr-FR" sz="2800" dirty="0" smtClean="0"/>
          </a:p>
          <a:p>
            <a:r>
              <a:rPr lang="fr-FR" sz="2400" dirty="0" smtClean="0"/>
              <a:t>Le Ministère de l’Economie Maritime (MEM) a, en mars 2011, autorisé une douzaine de chalutiers pélagiques étrangers, russes en particulier, à pêcher au large des cotes sénégalaises avec comme argument  </a:t>
            </a:r>
            <a:r>
              <a:rPr lang="fr-FR" sz="2400" dirty="0" smtClean="0"/>
              <a:t>que pour  ces </a:t>
            </a:r>
            <a:r>
              <a:rPr lang="fr-FR" sz="2400" dirty="0" smtClean="0"/>
              <a:t>pélagiques ciblés, les sénégalais n’ont pas les moyens de les pêcher et </a:t>
            </a:r>
            <a:r>
              <a:rPr lang="fr-FR" sz="2400" dirty="0" smtClean="0"/>
              <a:t>qu’ils vont </a:t>
            </a:r>
            <a:r>
              <a:rPr lang="fr-FR" sz="2400" dirty="0" smtClean="0"/>
              <a:t>mourir si on ne les capture </a:t>
            </a:r>
            <a:r>
              <a:rPr lang="fr-FR" sz="2400" dirty="0" smtClean="0"/>
              <a:t>pas, </a:t>
            </a:r>
            <a:r>
              <a:rPr lang="fr-FR" sz="2400" dirty="0" smtClean="0"/>
              <a:t>ce qui constituerait  une perte pour le trésor, qui pouvait en tirer des ressources additionnelles estimées à 5 milliards FCFA. </a:t>
            </a:r>
          </a:p>
          <a:p>
            <a:r>
              <a:rPr lang="fr-FR" sz="2400" dirty="0" smtClean="0"/>
              <a:t>De tels arguments ne devaient par être soutenu par le MEM s’il s’était attaché les services de scientifiques objectifs, faisant une analyse  objective  de la situation et surtout à la règle de bonne gouvernance.   </a:t>
            </a:r>
          </a:p>
          <a:p>
            <a:endParaRPr lang="en-US" dirty="0"/>
          </a:p>
        </p:txBody>
      </p:sp>
      <p:sp>
        <p:nvSpPr>
          <p:cNvPr id="4" name="Espace réservé du pied de page 3"/>
          <p:cNvSpPr>
            <a:spLocks noGrp="1"/>
          </p:cNvSpPr>
          <p:nvPr>
            <p:ph type="ftr" sz="quarter" idx="11"/>
          </p:nvPr>
        </p:nvSpPr>
        <p:spPr/>
        <p:txBody>
          <a:bodyPr/>
          <a:lstStyle/>
          <a:p>
            <a:r>
              <a:rPr lang="en-US" dirty="0" smtClean="0"/>
              <a:t>caopa.peche@gmail.com</a:t>
            </a:r>
            <a:endParaRPr lang="en-US" dirty="0"/>
          </a:p>
        </p:txBody>
      </p:sp>
      <p:sp>
        <p:nvSpPr>
          <p:cNvPr id="5" name="Espace réservé de la date 4"/>
          <p:cNvSpPr>
            <a:spLocks noGrp="1"/>
          </p:cNvSpPr>
          <p:nvPr>
            <p:ph type="dt" sz="half" idx="10"/>
          </p:nvPr>
        </p:nvSpPr>
        <p:spPr/>
        <p:txBody>
          <a:bodyPr/>
          <a:lstStyle/>
          <a:p>
            <a:fld id="{E69DDB5F-35C1-4E41-85E2-19FB71190695}" type="datetime1">
              <a:rPr lang="en-US" smtClean="0"/>
              <a:pPr/>
              <a:t>11/22/2011</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78136"/>
          </a:xfrm>
        </p:spPr>
        <p:txBody>
          <a:bodyPr>
            <a:normAutofit/>
          </a:bodyPr>
          <a:lstStyle/>
          <a:p>
            <a:pPr>
              <a:buNone/>
            </a:pPr>
            <a:endParaRPr lang="fr-FR" sz="2800" dirty="0" smtClean="0"/>
          </a:p>
          <a:p>
            <a:r>
              <a:rPr lang="fr-FR" sz="2400" dirty="0" smtClean="0"/>
              <a:t>En effet le Sénégal et la Mauritanie partage une ressource pélagique côtière commune qui constitue un stock unique. Et c’est étant soucieux du devenir de la ressource qu’un vieux sage pêcheur habitant la petite côte, parlant de la sardinelle, lançait lors d’une campagne de sensibilisation en 2005, le fameux slogan « </a:t>
            </a:r>
            <a:r>
              <a:rPr lang="fr-FR" sz="2400" i="1" dirty="0" err="1" smtClean="0"/>
              <a:t>kourey</a:t>
            </a:r>
            <a:r>
              <a:rPr lang="fr-FR" sz="2400" i="1" dirty="0" smtClean="0"/>
              <a:t> </a:t>
            </a:r>
            <a:r>
              <a:rPr lang="fr-FR" sz="2400" i="1" dirty="0" err="1" smtClean="0"/>
              <a:t>khalé</a:t>
            </a:r>
            <a:r>
              <a:rPr lang="fr-FR" sz="2400" i="1" dirty="0" smtClean="0"/>
              <a:t> </a:t>
            </a:r>
            <a:r>
              <a:rPr lang="fr-FR" sz="2400" i="1" dirty="0" err="1" smtClean="0"/>
              <a:t>dou</a:t>
            </a:r>
            <a:r>
              <a:rPr lang="fr-FR" sz="2400" i="1" dirty="0" smtClean="0"/>
              <a:t> </a:t>
            </a:r>
            <a:r>
              <a:rPr lang="fr-FR" sz="2400" i="1" dirty="0" err="1" smtClean="0"/>
              <a:t>am</a:t>
            </a:r>
            <a:r>
              <a:rPr lang="fr-FR" sz="2400" i="1" dirty="0" smtClean="0"/>
              <a:t> </a:t>
            </a:r>
            <a:r>
              <a:rPr lang="fr-FR" sz="2400" i="1" dirty="0" err="1" smtClean="0"/>
              <a:t>mak</a:t>
            </a:r>
            <a:r>
              <a:rPr lang="fr-FR" sz="2400" dirty="0" smtClean="0"/>
              <a:t> ». En d’autres termes, qui détruit un juvénile ne peut prétendre demain avoir un adulte.  </a:t>
            </a:r>
            <a:endParaRPr lang="fr-FR" sz="2400" dirty="0" smtClean="0"/>
          </a:p>
          <a:p>
            <a:r>
              <a:rPr lang="fr-FR" sz="2400" dirty="0" smtClean="0"/>
              <a:t>Une </a:t>
            </a:r>
            <a:r>
              <a:rPr lang="fr-FR" sz="2400" dirty="0" smtClean="0"/>
              <a:t>forte pression exercée sur les adultes réduit les chances d’alimentation des nurseries par les adultes qui sont censés pondre des œufs. </a:t>
            </a:r>
          </a:p>
          <a:p>
            <a:pPr>
              <a:buNone/>
            </a:pPr>
            <a:endParaRPr lang="en-US" dirty="0"/>
          </a:p>
        </p:txBody>
      </p:sp>
      <p:sp>
        <p:nvSpPr>
          <p:cNvPr id="4" name="Espace réservé du pied de page 3"/>
          <p:cNvSpPr>
            <a:spLocks noGrp="1"/>
          </p:cNvSpPr>
          <p:nvPr>
            <p:ph type="ftr" sz="quarter" idx="11"/>
          </p:nvPr>
        </p:nvSpPr>
        <p:spPr/>
        <p:txBody>
          <a:bodyPr/>
          <a:lstStyle/>
          <a:p>
            <a:r>
              <a:rPr lang="en-US" smtClean="0"/>
              <a:t>caopa.peche@gmail.com</a:t>
            </a:r>
            <a:endParaRPr lang="en-US"/>
          </a:p>
        </p:txBody>
      </p:sp>
      <p:sp>
        <p:nvSpPr>
          <p:cNvPr id="5" name="Espace réservé de la date 4"/>
          <p:cNvSpPr>
            <a:spLocks noGrp="1"/>
          </p:cNvSpPr>
          <p:nvPr>
            <p:ph type="dt" sz="half" idx="10"/>
          </p:nvPr>
        </p:nvSpPr>
        <p:spPr/>
        <p:txBody>
          <a:bodyPr/>
          <a:lstStyle/>
          <a:p>
            <a:fld id="{AB5955EE-AED2-49AF-98D0-2803F71001CE}" type="datetime1">
              <a:rPr lang="en-US" smtClean="0"/>
              <a:pPr/>
              <a:t>11/22/2011</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78136"/>
          </a:xfrm>
        </p:spPr>
        <p:txBody>
          <a:bodyPr>
            <a:normAutofit fontScale="92500" lnSpcReduction="20000"/>
          </a:bodyPr>
          <a:lstStyle/>
          <a:p>
            <a:r>
              <a:rPr lang="fr-FR" sz="2800" dirty="0" smtClean="0"/>
              <a:t>Comme pour montrer encore que la gestion saine et durable de la ressource n’est pas au cœur de ses préoccupations, l’autorité, vu la forte détermination  l’année dernière des professionnels de la pêche et de la société civile pour protéger la mer, a  dans une réunion  à la  Direction des Pêches Maritime le jeudi 20 octobre 2011, cherché à   introduire un article  dans le code de la pêche de 1998 qui est en  cours  de  révision pour légaliser la présence de bateaux  étrangers en particulier russes.</a:t>
            </a:r>
          </a:p>
          <a:p>
            <a:r>
              <a:rPr lang="fr-FR" sz="2800" dirty="0" smtClean="0"/>
              <a:t>Aujourd’hui la préoccupation du MEM dans ce secteur  en souffrance doit être tout autre. Il doit </a:t>
            </a:r>
            <a:r>
              <a:rPr lang="fr-FR" sz="2800" dirty="0" smtClean="0"/>
              <a:t> </a:t>
            </a:r>
            <a:r>
              <a:rPr lang="fr-FR" sz="2800" dirty="0" smtClean="0"/>
              <a:t>d’abord  commencer par l’élaboration d’un plan d’aménagement des pêcheries dont la réalisation des actions donnera à la pêche sénégalaise sa dimension d’antan. </a:t>
            </a:r>
          </a:p>
          <a:p>
            <a:pPr>
              <a:buNone/>
            </a:pPr>
            <a:endParaRPr lang="en-US" dirty="0"/>
          </a:p>
        </p:txBody>
      </p:sp>
      <p:sp>
        <p:nvSpPr>
          <p:cNvPr id="4" name="Espace réservé du pied de page 3"/>
          <p:cNvSpPr>
            <a:spLocks noGrp="1"/>
          </p:cNvSpPr>
          <p:nvPr>
            <p:ph type="ftr" sz="quarter" idx="11"/>
          </p:nvPr>
        </p:nvSpPr>
        <p:spPr/>
        <p:txBody>
          <a:bodyPr/>
          <a:lstStyle/>
          <a:p>
            <a:r>
              <a:rPr lang="en-US" smtClean="0"/>
              <a:t>caopa.peche@gmail.com</a:t>
            </a:r>
            <a:endParaRPr lang="en-US"/>
          </a:p>
        </p:txBody>
      </p:sp>
      <p:sp>
        <p:nvSpPr>
          <p:cNvPr id="5" name="Espace réservé de la date 4"/>
          <p:cNvSpPr>
            <a:spLocks noGrp="1"/>
          </p:cNvSpPr>
          <p:nvPr>
            <p:ph type="dt" sz="half" idx="10"/>
          </p:nvPr>
        </p:nvSpPr>
        <p:spPr/>
        <p:txBody>
          <a:bodyPr/>
          <a:lstStyle/>
          <a:p>
            <a:fld id="{E9220D2C-E6C0-4B10-8B6D-FB7C23A34C71}" type="datetime1">
              <a:rPr lang="en-US" smtClean="0"/>
              <a:pPr/>
              <a:t>11/22/2011</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78136"/>
          </a:xfrm>
        </p:spPr>
        <p:txBody>
          <a:bodyPr>
            <a:normAutofit/>
          </a:bodyPr>
          <a:lstStyle/>
          <a:p>
            <a:endParaRPr lang="fr-FR" sz="2800" dirty="0" smtClean="0"/>
          </a:p>
          <a:p>
            <a:endParaRPr lang="fr-FR" sz="2800" dirty="0" smtClean="0"/>
          </a:p>
          <a:p>
            <a:r>
              <a:rPr lang="fr-FR" sz="4000" dirty="0" smtClean="0"/>
              <a:t>JE VOUS REMERCIE DE VOTRE</a:t>
            </a:r>
          </a:p>
          <a:p>
            <a:pPr>
              <a:buNone/>
            </a:pPr>
            <a:r>
              <a:rPr lang="fr-FR" sz="4000" dirty="0" smtClean="0"/>
              <a:t>         AIMABLE ATTENTION. </a:t>
            </a:r>
          </a:p>
          <a:p>
            <a:pPr>
              <a:buNone/>
            </a:pPr>
            <a:endParaRPr lang="en-US" dirty="0"/>
          </a:p>
        </p:txBody>
      </p:sp>
      <p:pic>
        <p:nvPicPr>
          <p:cNvPr id="1026" name="Picture 2"/>
          <p:cNvPicPr>
            <a:picLocks noChangeAspect="1" noChangeArrowheads="1"/>
          </p:cNvPicPr>
          <p:nvPr/>
        </p:nvPicPr>
        <p:blipFill>
          <a:blip r:embed="rId3"/>
          <a:srcRect/>
          <a:stretch>
            <a:fillRect/>
          </a:stretch>
        </p:blipFill>
        <p:spPr bwMode="auto">
          <a:xfrm>
            <a:off x="1992006" y="3284984"/>
            <a:ext cx="5532322" cy="3024336"/>
          </a:xfrm>
          <a:prstGeom prst="rect">
            <a:avLst/>
          </a:prstGeom>
          <a:noFill/>
          <a:ln w="9525">
            <a:noFill/>
            <a:miter lim="800000"/>
            <a:headEnd/>
            <a:tailEnd/>
          </a:ln>
        </p:spPr>
      </p:pic>
      <p:sp>
        <p:nvSpPr>
          <p:cNvPr id="4" name="Espace réservé du pied de page 3"/>
          <p:cNvSpPr>
            <a:spLocks noGrp="1"/>
          </p:cNvSpPr>
          <p:nvPr>
            <p:ph type="ftr" sz="quarter" idx="11"/>
          </p:nvPr>
        </p:nvSpPr>
        <p:spPr/>
        <p:txBody>
          <a:bodyPr/>
          <a:lstStyle/>
          <a:p>
            <a:r>
              <a:rPr lang="en-US" smtClean="0"/>
              <a:t>caopa.peche@gmail.com</a:t>
            </a:r>
            <a:endParaRPr lang="en-US"/>
          </a:p>
        </p:txBody>
      </p:sp>
      <p:sp>
        <p:nvSpPr>
          <p:cNvPr id="5" name="Espace réservé de la date 4"/>
          <p:cNvSpPr>
            <a:spLocks noGrp="1"/>
          </p:cNvSpPr>
          <p:nvPr>
            <p:ph type="dt" sz="half" idx="10"/>
          </p:nvPr>
        </p:nvSpPr>
        <p:spPr/>
        <p:txBody>
          <a:bodyPr/>
          <a:lstStyle/>
          <a:p>
            <a:fld id="{D90F84A9-7FCE-41F4-9918-6F3CE5DB3CBA}" type="datetime1">
              <a:rPr lang="en-US" smtClean="0"/>
              <a:pPr/>
              <a:t>11/22/2011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ctr"/>
            <a:r>
              <a:rPr lang="fr-FR" dirty="0" smtClean="0"/>
              <a:t>La transparence se définit comme la propriété de </a:t>
            </a:r>
            <a:r>
              <a:rPr lang="fr-FR" dirty="0" smtClean="0"/>
              <a:t>ce </a:t>
            </a:r>
            <a:r>
              <a:rPr lang="fr-FR" dirty="0" smtClean="0"/>
              <a:t>qui est transparent</a:t>
            </a:r>
            <a:r>
              <a:rPr lang="fr-FR" dirty="0" smtClean="0"/>
              <a:t>.  </a:t>
            </a:r>
            <a:r>
              <a:rPr lang="fr-FR" dirty="0" smtClean="0"/>
              <a:t>Est transparent  un corps à travers duquel, les objets sont nettement distingués</a:t>
            </a:r>
            <a:r>
              <a:rPr lang="fr-FR" dirty="0" smtClean="0"/>
              <a:t>.</a:t>
            </a:r>
          </a:p>
          <a:p>
            <a:pPr algn="ctr"/>
            <a:r>
              <a:rPr lang="fr-FR" dirty="0" smtClean="0"/>
              <a:t> </a:t>
            </a:r>
            <a:r>
              <a:rPr lang="fr-FR" dirty="0" smtClean="0"/>
              <a:t>En matière de gestion </a:t>
            </a:r>
            <a:r>
              <a:rPr lang="fr-FR" dirty="0" smtClean="0"/>
              <a:t>la transparence est celui qui ne cherche pas à dissimuler </a:t>
            </a:r>
            <a:r>
              <a:rPr lang="fr-FR" dirty="0" smtClean="0"/>
              <a:t>ses revenus ou son fonctionnement. La dissimulation </a:t>
            </a:r>
            <a:r>
              <a:rPr lang="fr-FR" dirty="0" smtClean="0"/>
              <a:t>dans ce cas ,est le fait de </a:t>
            </a:r>
            <a:r>
              <a:rPr lang="fr-FR" dirty="0" smtClean="0"/>
              <a:t>cacher ou de tenir secret ses intentions</a:t>
            </a:r>
            <a:endParaRPr lang="en-US" dirty="0"/>
          </a:p>
        </p:txBody>
      </p:sp>
      <p:sp>
        <p:nvSpPr>
          <p:cNvPr id="4" name="Espace réservé du pied de page 3"/>
          <p:cNvSpPr>
            <a:spLocks noGrp="1"/>
          </p:cNvSpPr>
          <p:nvPr>
            <p:ph type="ftr" sz="quarter" idx="11"/>
          </p:nvPr>
        </p:nvSpPr>
        <p:spPr/>
        <p:txBody>
          <a:bodyPr/>
          <a:lstStyle/>
          <a:p>
            <a:r>
              <a:rPr lang="en-US" smtClean="0"/>
              <a:t>caopa.peche@gmail.com</a:t>
            </a:r>
            <a:endParaRPr lang="en-US"/>
          </a:p>
        </p:txBody>
      </p:sp>
      <p:sp>
        <p:nvSpPr>
          <p:cNvPr id="5" name="Espace réservé de la date 4"/>
          <p:cNvSpPr>
            <a:spLocks noGrp="1"/>
          </p:cNvSpPr>
          <p:nvPr>
            <p:ph type="dt" sz="half" idx="10"/>
          </p:nvPr>
        </p:nvSpPr>
        <p:spPr/>
        <p:txBody>
          <a:bodyPr/>
          <a:lstStyle/>
          <a:p>
            <a:fld id="{E071E4A4-EF2A-4845-B0D6-47CA5F5806C9}" type="datetime1">
              <a:rPr lang="en-US" smtClean="0"/>
              <a:pPr/>
              <a:t>11/22/2011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570706"/>
          </a:xfrm>
        </p:spPr>
        <p:txBody>
          <a:bodyPr>
            <a:noAutofit/>
          </a:bodyPr>
          <a:lstStyle/>
          <a:p>
            <a:r>
              <a:rPr lang="fr-FR" sz="2800" b="1" dirty="0" smtClean="0"/>
              <a:t>IMPORTANCE</a:t>
            </a:r>
            <a:r>
              <a:rPr lang="fr-FR" sz="3200" b="1" dirty="0" smtClean="0"/>
              <a:t> </a:t>
            </a:r>
            <a:r>
              <a:rPr lang="fr-FR" sz="3200" b="1" dirty="0" smtClean="0"/>
              <a:t>DE LA PECHE </a:t>
            </a:r>
            <a:r>
              <a:rPr lang="fr-FR" sz="3200" b="1" dirty="0" smtClean="0"/>
              <a:t>AU SENEGAL</a:t>
            </a:r>
            <a:endParaRPr lang="fr-FR" sz="3200" dirty="0" smtClean="0"/>
          </a:p>
        </p:txBody>
      </p:sp>
      <p:sp>
        <p:nvSpPr>
          <p:cNvPr id="3" name="Content Placeholder 2"/>
          <p:cNvSpPr>
            <a:spLocks noGrp="1"/>
          </p:cNvSpPr>
          <p:nvPr>
            <p:ph idx="1"/>
          </p:nvPr>
        </p:nvSpPr>
        <p:spPr>
          <a:xfrm>
            <a:off x="457200" y="838200"/>
            <a:ext cx="8229600" cy="5616608"/>
          </a:xfrm>
        </p:spPr>
        <p:txBody>
          <a:bodyPr>
            <a:normAutofit fontScale="92500" lnSpcReduction="20000"/>
          </a:bodyPr>
          <a:lstStyle/>
          <a:p>
            <a:r>
              <a:rPr lang="fr-FR" dirty="0" smtClean="0"/>
              <a:t>Au Sénégal</a:t>
            </a:r>
            <a:r>
              <a:rPr lang="fr-FR" b="1" dirty="0" smtClean="0"/>
              <a:t>,</a:t>
            </a:r>
            <a:r>
              <a:rPr lang="fr-FR" dirty="0" smtClean="0"/>
              <a:t> la  pêche  occupe 7% de la population totale (dont les 2/3  dans la pêche artisanale) et 17% de la population active. La pêche c’est aussi 1,7% du PIB  et 12,7% des recettes d’exportation en 2009. La consommation de poisson par habitant et par an est de 26 kg au niveau national et de 43 kg pour la région de Dakar. La production annuelle de produits transformés est d’environ 47.000 tonnes exportés à 71%,  le reste est consommé localement. Les exportations de produits halieutiques estimées à 113 milliards FCFA de recettes représentent soit 23% des principaux produits exportés</a:t>
            </a:r>
            <a:endParaRPr lang="en-US" dirty="0" smtClean="0"/>
          </a:p>
          <a:p>
            <a:endParaRPr lang="en-US" dirty="0" smtClean="0"/>
          </a:p>
          <a:p>
            <a:endParaRPr lang="en-US" dirty="0" smtClean="0"/>
          </a:p>
          <a:p>
            <a:endParaRPr lang="en-US" dirty="0"/>
          </a:p>
        </p:txBody>
      </p:sp>
      <p:sp>
        <p:nvSpPr>
          <p:cNvPr id="4" name="Espace réservé du pied de page 3"/>
          <p:cNvSpPr>
            <a:spLocks noGrp="1"/>
          </p:cNvSpPr>
          <p:nvPr>
            <p:ph type="ftr" sz="quarter" idx="11"/>
          </p:nvPr>
        </p:nvSpPr>
        <p:spPr/>
        <p:txBody>
          <a:bodyPr/>
          <a:lstStyle/>
          <a:p>
            <a:r>
              <a:rPr lang="en-US" smtClean="0"/>
              <a:t>caopa.peche@gmail.com</a:t>
            </a:r>
            <a:endParaRPr lang="en-US"/>
          </a:p>
        </p:txBody>
      </p:sp>
      <p:sp>
        <p:nvSpPr>
          <p:cNvPr id="5" name="Espace réservé de la date 4"/>
          <p:cNvSpPr>
            <a:spLocks noGrp="1"/>
          </p:cNvSpPr>
          <p:nvPr>
            <p:ph type="dt" sz="half" idx="10"/>
          </p:nvPr>
        </p:nvSpPr>
        <p:spPr/>
        <p:txBody>
          <a:bodyPr/>
          <a:lstStyle/>
          <a:p>
            <a:fld id="{CACFFBF5-2273-4FBF-890B-C8F8DA3D611E}" type="datetime1">
              <a:rPr lang="en-US" smtClean="0"/>
              <a:pPr/>
              <a:t>11/22/2011</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570706"/>
          </a:xfrm>
        </p:spPr>
        <p:txBody>
          <a:bodyPr>
            <a:noAutofit/>
          </a:bodyPr>
          <a:lstStyle/>
          <a:p>
            <a:r>
              <a:rPr lang="fr-FR" sz="3200" b="1" dirty="0" smtClean="0"/>
              <a:t>IMPORTANCE PECHE AU SENEGAL </a:t>
            </a:r>
            <a:r>
              <a:rPr lang="fr-FR" sz="2200" b="1" dirty="0" smtClean="0"/>
              <a:t>(suite)</a:t>
            </a:r>
            <a:endParaRPr lang="fr-FR" sz="2200" dirty="0" smtClean="0"/>
          </a:p>
        </p:txBody>
      </p:sp>
      <p:sp>
        <p:nvSpPr>
          <p:cNvPr id="3" name="Content Placeholder 2"/>
          <p:cNvSpPr>
            <a:spLocks noGrp="1"/>
          </p:cNvSpPr>
          <p:nvPr>
            <p:ph idx="1"/>
          </p:nvPr>
        </p:nvSpPr>
        <p:spPr>
          <a:xfrm>
            <a:off x="457200" y="838200"/>
            <a:ext cx="8229600" cy="5616608"/>
          </a:xfrm>
        </p:spPr>
        <p:txBody>
          <a:bodyPr>
            <a:normAutofit/>
          </a:bodyPr>
          <a:lstStyle/>
          <a:p>
            <a:r>
              <a:rPr lang="fr-FR" dirty="0" smtClean="0"/>
              <a:t>Dans notre </a:t>
            </a:r>
            <a:r>
              <a:rPr lang="fr-FR" dirty="0" smtClean="0"/>
              <a:t>tendre  </a:t>
            </a:r>
            <a:r>
              <a:rPr lang="fr-FR" dirty="0" smtClean="0"/>
              <a:t>jeunesse, </a:t>
            </a:r>
            <a:r>
              <a:rPr lang="fr-FR" dirty="0" smtClean="0"/>
              <a:t>on </a:t>
            </a:r>
            <a:r>
              <a:rPr lang="fr-FR" dirty="0" smtClean="0"/>
              <a:t>disait que le Sénégal  avait  l’une des côtes les plus poissonneuses au  monde tellement </a:t>
            </a:r>
            <a:r>
              <a:rPr lang="fr-FR" dirty="0" smtClean="0"/>
              <a:t> </a:t>
            </a:r>
            <a:r>
              <a:rPr lang="fr-FR" dirty="0" smtClean="0"/>
              <a:t>le poisson existait en abondance et dans une diversité. Au début, on a cru que les ressources étaient </a:t>
            </a:r>
            <a:r>
              <a:rPr lang="fr-FR" dirty="0" smtClean="0"/>
              <a:t>inépuisables, </a:t>
            </a:r>
            <a:r>
              <a:rPr lang="fr-FR" dirty="0" smtClean="0"/>
              <a:t>aussi a-t-on pratiqué une pêche sans retenue. Au fil des ans, on s’est rendu compte que  la ressource allait tarir si on n’en faisait pas une gestion précautionneuse et durable. </a:t>
            </a:r>
          </a:p>
          <a:p>
            <a:endParaRPr lang="en-US" dirty="0" smtClean="0"/>
          </a:p>
          <a:p>
            <a:endParaRPr lang="en-US" dirty="0" smtClean="0"/>
          </a:p>
          <a:p>
            <a:endParaRPr lang="en-US" dirty="0"/>
          </a:p>
        </p:txBody>
      </p:sp>
      <p:sp>
        <p:nvSpPr>
          <p:cNvPr id="4" name="Espace réservé du pied de page 3"/>
          <p:cNvSpPr>
            <a:spLocks noGrp="1"/>
          </p:cNvSpPr>
          <p:nvPr>
            <p:ph type="ftr" sz="quarter" idx="11"/>
          </p:nvPr>
        </p:nvSpPr>
        <p:spPr/>
        <p:txBody>
          <a:bodyPr/>
          <a:lstStyle/>
          <a:p>
            <a:r>
              <a:rPr lang="en-US" smtClean="0"/>
              <a:t>caopa.peche@gmail.com</a:t>
            </a:r>
            <a:endParaRPr lang="en-US"/>
          </a:p>
        </p:txBody>
      </p:sp>
      <p:sp>
        <p:nvSpPr>
          <p:cNvPr id="5" name="Espace réservé de la date 4"/>
          <p:cNvSpPr>
            <a:spLocks noGrp="1"/>
          </p:cNvSpPr>
          <p:nvPr>
            <p:ph type="dt" sz="half" idx="10"/>
          </p:nvPr>
        </p:nvSpPr>
        <p:spPr/>
        <p:txBody>
          <a:bodyPr/>
          <a:lstStyle/>
          <a:p>
            <a:fld id="{864BD554-08D4-4EFD-AA06-EA3A6E637331}" type="datetime1">
              <a:rPr lang="en-US" smtClean="0"/>
              <a:pPr/>
              <a:t>11/22/2011</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570706"/>
          </a:xfrm>
        </p:spPr>
        <p:txBody>
          <a:bodyPr>
            <a:noAutofit/>
          </a:bodyPr>
          <a:lstStyle/>
          <a:p>
            <a:r>
              <a:rPr lang="fr-FR" sz="3200" b="1" dirty="0" smtClean="0"/>
              <a:t>IMPORTANCE PECHE AU SENEGAL </a:t>
            </a:r>
            <a:r>
              <a:rPr lang="fr-FR" sz="2200" b="1" dirty="0" smtClean="0"/>
              <a:t>(suite)</a:t>
            </a:r>
            <a:endParaRPr lang="fr-FR" sz="2200" dirty="0" smtClean="0"/>
          </a:p>
        </p:txBody>
      </p:sp>
      <p:sp>
        <p:nvSpPr>
          <p:cNvPr id="3" name="Content Placeholder 2"/>
          <p:cNvSpPr>
            <a:spLocks noGrp="1"/>
          </p:cNvSpPr>
          <p:nvPr>
            <p:ph idx="1"/>
          </p:nvPr>
        </p:nvSpPr>
        <p:spPr>
          <a:xfrm>
            <a:off x="457200" y="838200"/>
            <a:ext cx="8229600" cy="5616608"/>
          </a:xfrm>
        </p:spPr>
        <p:txBody>
          <a:bodyPr>
            <a:normAutofit lnSpcReduction="10000"/>
          </a:bodyPr>
          <a:lstStyle/>
          <a:p>
            <a:r>
              <a:rPr lang="fr-FR" dirty="0" smtClean="0"/>
              <a:t>En effet depuis plus d’une décennie une forte pression est exercée sur la ressource au point qu’aujourd’hui on assiste à des formes de pêches les plus destructives qui ne disent pas leur nom. (Pillage organise, manque de transparence  et </a:t>
            </a:r>
            <a:r>
              <a:rPr lang="fr-FR" dirty="0" smtClean="0"/>
              <a:t>de vision</a:t>
            </a:r>
            <a:r>
              <a:rPr lang="fr-FR" dirty="0" smtClean="0"/>
              <a:t>).</a:t>
            </a:r>
          </a:p>
          <a:p>
            <a:r>
              <a:rPr lang="fr-FR" dirty="0" smtClean="0"/>
              <a:t>Un gestionnaire des pêches  doit veiller à ce que «  la satisfaction des besoins du présent </a:t>
            </a:r>
            <a:r>
              <a:rPr lang="fr-FR" dirty="0" smtClean="0"/>
              <a:t>ne compromette pas la </a:t>
            </a:r>
            <a:r>
              <a:rPr lang="fr-FR" dirty="0" smtClean="0"/>
              <a:t>possibilité pour les générations futures à satisfaire les leurs </a:t>
            </a:r>
            <a:r>
              <a:rPr lang="fr-FR" dirty="0" smtClean="0"/>
              <a:t>» car </a:t>
            </a:r>
            <a:r>
              <a:rPr lang="fr-FR" dirty="0" smtClean="0"/>
              <a:t>l</a:t>
            </a:r>
            <a:r>
              <a:rPr lang="fr-FR" dirty="0" smtClean="0"/>
              <a:t>es </a:t>
            </a:r>
            <a:r>
              <a:rPr lang="fr-FR" dirty="0" smtClean="0"/>
              <a:t>ressources appartiennent à plusieurs </a:t>
            </a:r>
            <a:r>
              <a:rPr lang="fr-FR" dirty="0" smtClean="0"/>
              <a:t>générations.</a:t>
            </a:r>
            <a:endParaRPr lang="en-US" dirty="0" smtClean="0"/>
          </a:p>
          <a:p>
            <a:endParaRPr lang="en-US" dirty="0" smtClean="0"/>
          </a:p>
          <a:p>
            <a:endParaRPr lang="en-US" dirty="0"/>
          </a:p>
        </p:txBody>
      </p:sp>
      <p:sp>
        <p:nvSpPr>
          <p:cNvPr id="4" name="Espace réservé du pied de page 3"/>
          <p:cNvSpPr>
            <a:spLocks noGrp="1"/>
          </p:cNvSpPr>
          <p:nvPr>
            <p:ph type="ftr" sz="quarter" idx="11"/>
          </p:nvPr>
        </p:nvSpPr>
        <p:spPr/>
        <p:txBody>
          <a:bodyPr/>
          <a:lstStyle/>
          <a:p>
            <a:r>
              <a:rPr lang="en-US" smtClean="0"/>
              <a:t>caopa.peche@gmail.com</a:t>
            </a:r>
            <a:endParaRPr lang="en-US"/>
          </a:p>
        </p:txBody>
      </p:sp>
      <p:sp>
        <p:nvSpPr>
          <p:cNvPr id="5" name="Espace réservé de la date 4"/>
          <p:cNvSpPr>
            <a:spLocks noGrp="1"/>
          </p:cNvSpPr>
          <p:nvPr>
            <p:ph type="dt" sz="half" idx="10"/>
          </p:nvPr>
        </p:nvSpPr>
        <p:spPr/>
        <p:txBody>
          <a:bodyPr/>
          <a:lstStyle/>
          <a:p>
            <a:fld id="{1A69359A-9FBA-4565-B26D-F760BB40677D}" type="datetime1">
              <a:rPr lang="en-US" smtClean="0"/>
              <a:pPr/>
              <a:t>11/22/2011</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570706"/>
          </a:xfrm>
        </p:spPr>
        <p:txBody>
          <a:bodyPr>
            <a:noAutofit/>
          </a:bodyPr>
          <a:lstStyle/>
          <a:p>
            <a:r>
              <a:rPr lang="fr-FR" sz="3200" b="1" dirty="0" smtClean="0"/>
              <a:t>ETAT DES STOCKS</a:t>
            </a:r>
            <a:endParaRPr lang="fr-FR" sz="3200" dirty="0" smtClean="0"/>
          </a:p>
        </p:txBody>
      </p:sp>
      <p:sp>
        <p:nvSpPr>
          <p:cNvPr id="3" name="Content Placeholder 2"/>
          <p:cNvSpPr>
            <a:spLocks noGrp="1"/>
          </p:cNvSpPr>
          <p:nvPr>
            <p:ph idx="1"/>
          </p:nvPr>
        </p:nvSpPr>
        <p:spPr>
          <a:xfrm>
            <a:off x="457200" y="838200"/>
            <a:ext cx="8229600" cy="5616608"/>
          </a:xfrm>
        </p:spPr>
        <p:txBody>
          <a:bodyPr>
            <a:normAutofit fontScale="92500" lnSpcReduction="20000"/>
          </a:bodyPr>
          <a:lstStyle/>
          <a:p>
            <a:pPr>
              <a:buNone/>
            </a:pPr>
            <a:r>
              <a:rPr lang="fr-FR" dirty="0" smtClean="0"/>
              <a:t> </a:t>
            </a:r>
            <a:r>
              <a:rPr lang="fr-FR" sz="2800" dirty="0" smtClean="0"/>
              <a:t>A l’occasion de la réunion tenue à Casablanca du 24 au 28 mai 2011 « des  chercheurs venant de 14 pays, ont  observé que le stock de Sardinella aurita et de Sardinella maderensis est actuellement surexploité. Cette surexploitation, présente un </a:t>
            </a:r>
            <a:r>
              <a:rPr lang="fr-FR" sz="2800" dirty="0" smtClean="0"/>
              <a:t>risque </a:t>
            </a:r>
            <a:r>
              <a:rPr lang="fr-FR" sz="2800" dirty="0" smtClean="0"/>
              <a:t>sérieux pour la continuité de la pêche, non </a:t>
            </a:r>
            <a:r>
              <a:rPr lang="fr-FR" sz="2800" dirty="0" smtClean="0"/>
              <a:t>seulement pour les chalutiers industriels mais aussi, pour la flotte artisanale. Selon les résultats du modèle utilisé, la mortalité par pêche est supérieure à trois fois le niveau optimal». L</a:t>
            </a:r>
            <a:r>
              <a:rPr lang="fr-FR" sz="2800" dirty="0" smtClean="0"/>
              <a:t>es </a:t>
            </a:r>
            <a:r>
              <a:rPr lang="fr-FR" sz="2800" dirty="0" smtClean="0"/>
              <a:t>petits poissons côtiers  </a:t>
            </a:r>
            <a:r>
              <a:rPr lang="fr-FR" sz="2800" dirty="0" smtClean="0"/>
              <a:t>en général, </a:t>
            </a:r>
            <a:r>
              <a:rPr lang="fr-FR" sz="2800" dirty="0" smtClean="0"/>
              <a:t>et </a:t>
            </a:r>
            <a:r>
              <a:rPr lang="fr-FR" sz="2800" dirty="0" smtClean="0"/>
              <a:t>l</a:t>
            </a:r>
            <a:r>
              <a:rPr lang="fr-FR" sz="2800" dirty="0" smtClean="0"/>
              <a:t>es sardinelles en </a:t>
            </a:r>
            <a:r>
              <a:rPr lang="fr-FR" sz="2800" dirty="0" smtClean="0"/>
              <a:t>particulier </a:t>
            </a:r>
            <a:r>
              <a:rPr lang="fr-FR" sz="2800" dirty="0" smtClean="0"/>
              <a:t>représentent </a:t>
            </a:r>
            <a:r>
              <a:rPr lang="fr-FR" sz="2800" dirty="0" smtClean="0"/>
              <a:t>72% des poissons débarqués au Sénégal </a:t>
            </a:r>
            <a:r>
              <a:rPr lang="fr-FR" sz="2800" dirty="0" smtClean="0"/>
              <a:t>et procurent l’essentiel des </a:t>
            </a:r>
            <a:r>
              <a:rPr lang="fr-FR" sz="2800" dirty="0" smtClean="0"/>
              <a:t>protéines </a:t>
            </a:r>
            <a:r>
              <a:rPr lang="fr-FR" sz="2800" dirty="0" smtClean="0"/>
              <a:t>d’origine animale les </a:t>
            </a:r>
            <a:r>
              <a:rPr lang="fr-FR" sz="2800" dirty="0" smtClean="0"/>
              <a:t>plus accessibles aux populations sénégalaises </a:t>
            </a:r>
            <a:r>
              <a:rPr lang="fr-FR" sz="2800" dirty="0" smtClean="0"/>
              <a:t>démunies.</a:t>
            </a:r>
            <a:endParaRPr lang="en-US" sz="2800" dirty="0" smtClean="0"/>
          </a:p>
          <a:p>
            <a:endParaRPr lang="en-US" dirty="0"/>
          </a:p>
        </p:txBody>
      </p:sp>
      <p:sp>
        <p:nvSpPr>
          <p:cNvPr id="4" name="Espace réservé du pied de page 3"/>
          <p:cNvSpPr>
            <a:spLocks noGrp="1"/>
          </p:cNvSpPr>
          <p:nvPr>
            <p:ph type="ftr" sz="quarter" idx="11"/>
          </p:nvPr>
        </p:nvSpPr>
        <p:spPr/>
        <p:txBody>
          <a:bodyPr/>
          <a:lstStyle/>
          <a:p>
            <a:r>
              <a:rPr lang="en-US" smtClean="0"/>
              <a:t>caopa.peche@gmail.com</a:t>
            </a:r>
            <a:endParaRPr lang="en-US"/>
          </a:p>
        </p:txBody>
      </p:sp>
      <p:sp>
        <p:nvSpPr>
          <p:cNvPr id="5" name="Espace réservé de la date 4"/>
          <p:cNvSpPr>
            <a:spLocks noGrp="1"/>
          </p:cNvSpPr>
          <p:nvPr>
            <p:ph type="dt" sz="half" idx="10"/>
          </p:nvPr>
        </p:nvSpPr>
        <p:spPr/>
        <p:txBody>
          <a:bodyPr/>
          <a:lstStyle/>
          <a:p>
            <a:fld id="{F551D72A-4CDB-4C2D-80D8-42396023923E}" type="datetime1">
              <a:rPr lang="en-US" smtClean="0"/>
              <a:pPr/>
              <a:t>11/22/2011</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570706"/>
          </a:xfrm>
        </p:spPr>
        <p:txBody>
          <a:bodyPr>
            <a:noAutofit/>
          </a:bodyPr>
          <a:lstStyle/>
          <a:p>
            <a:r>
              <a:rPr lang="fr-FR" sz="3200" b="1" dirty="0" smtClean="0"/>
              <a:t/>
            </a:r>
            <a:br>
              <a:rPr lang="fr-FR" sz="3200" b="1" dirty="0" smtClean="0"/>
            </a:br>
            <a:r>
              <a:rPr lang="fr-FR" sz="3200" b="1" dirty="0" smtClean="0"/>
              <a:t/>
            </a:r>
            <a:br>
              <a:rPr lang="fr-FR" sz="3200" b="1" dirty="0" smtClean="0"/>
            </a:br>
            <a:r>
              <a:rPr lang="fr-FR" sz="3200" b="1" dirty="0" smtClean="0"/>
              <a:t/>
            </a:r>
            <a:br>
              <a:rPr lang="fr-FR" sz="3200" b="1" dirty="0" smtClean="0"/>
            </a:br>
            <a:r>
              <a:rPr lang="fr-FR" sz="3200" b="1" dirty="0" smtClean="0"/>
              <a:t>UN EXEMPLE ACHEVE DE MANQUE DE TRANSPARENCE : les autorisations de pêche délivrées  à des bateaux étrangers principalement russes</a:t>
            </a:r>
            <a:endParaRPr lang="fr-FR" sz="3200" dirty="0"/>
          </a:p>
        </p:txBody>
      </p:sp>
      <p:sp>
        <p:nvSpPr>
          <p:cNvPr id="3" name="Content Placeholder 2"/>
          <p:cNvSpPr>
            <a:spLocks noGrp="1"/>
          </p:cNvSpPr>
          <p:nvPr>
            <p:ph idx="1"/>
          </p:nvPr>
        </p:nvSpPr>
        <p:spPr>
          <a:xfrm>
            <a:off x="539552" y="2420888"/>
            <a:ext cx="8229600" cy="4176464"/>
          </a:xfrm>
        </p:spPr>
        <p:txBody>
          <a:bodyPr>
            <a:normAutofit/>
          </a:bodyPr>
          <a:lstStyle/>
          <a:p>
            <a:pPr>
              <a:buNone/>
            </a:pPr>
            <a:r>
              <a:rPr lang="fr-FR" dirty="0" smtClean="0"/>
              <a:t> </a:t>
            </a:r>
            <a:endParaRPr lang="en-US" dirty="0"/>
          </a:p>
        </p:txBody>
      </p:sp>
      <p:sp>
        <p:nvSpPr>
          <p:cNvPr id="4" name="Rectangle 3"/>
          <p:cNvSpPr/>
          <p:nvPr/>
        </p:nvSpPr>
        <p:spPr>
          <a:xfrm>
            <a:off x="755576" y="2420888"/>
            <a:ext cx="7931224" cy="5078313"/>
          </a:xfrm>
          <a:prstGeom prst="rect">
            <a:avLst/>
          </a:prstGeom>
        </p:spPr>
        <p:txBody>
          <a:bodyPr wrap="square">
            <a:spAutoFit/>
          </a:bodyPr>
          <a:lstStyle/>
          <a:p>
            <a:r>
              <a:rPr lang="fr-FR" sz="2600" dirty="0" smtClean="0"/>
              <a:t>Comme indiqué à l’article 3 de la loi portant code  la pêche maritime, la gestion des ressources halieutiques est une prérogative de l'Etat.  L'Etat définit, à cet effet, une politique visant à protéger, à conserver ces ressources et à prévoir leur exploitation durable de manière à préserver l'écosystème marin. L'Etat mettra en œuvre une approche de prudence dans la gestion des ressources halieutiques.</a:t>
            </a:r>
          </a:p>
          <a:p>
            <a:endParaRPr lang="fr-FR" dirty="0" smtClean="0"/>
          </a:p>
          <a:p>
            <a:endParaRPr lang="fr-FR" dirty="0" smtClean="0"/>
          </a:p>
          <a:p>
            <a:endParaRPr lang="fr-FR" dirty="0" smtClean="0"/>
          </a:p>
          <a:p>
            <a:endParaRPr lang="fr-FR" dirty="0" smtClean="0"/>
          </a:p>
          <a:p>
            <a:r>
              <a:rPr lang="fr-FR" dirty="0" smtClean="0"/>
              <a:t>.</a:t>
            </a:r>
            <a:endParaRPr lang="fr-FR" dirty="0"/>
          </a:p>
        </p:txBody>
      </p:sp>
      <p:sp>
        <p:nvSpPr>
          <p:cNvPr id="5" name="Espace réservé du pied de page 4"/>
          <p:cNvSpPr>
            <a:spLocks noGrp="1"/>
          </p:cNvSpPr>
          <p:nvPr>
            <p:ph type="ftr" sz="quarter" idx="11"/>
          </p:nvPr>
        </p:nvSpPr>
        <p:spPr/>
        <p:txBody>
          <a:bodyPr/>
          <a:lstStyle/>
          <a:p>
            <a:r>
              <a:rPr lang="en-US" smtClean="0"/>
              <a:t>caopa.peche@gmail.com</a:t>
            </a:r>
            <a:endParaRPr lang="en-US"/>
          </a:p>
        </p:txBody>
      </p:sp>
      <p:sp>
        <p:nvSpPr>
          <p:cNvPr id="6" name="Espace réservé de la date 5"/>
          <p:cNvSpPr>
            <a:spLocks noGrp="1"/>
          </p:cNvSpPr>
          <p:nvPr>
            <p:ph type="dt" sz="half" idx="10"/>
          </p:nvPr>
        </p:nvSpPr>
        <p:spPr/>
        <p:txBody>
          <a:bodyPr/>
          <a:lstStyle/>
          <a:p>
            <a:fld id="{7C0ABD68-50BD-4984-B162-7B61FE252440}" type="datetime1">
              <a:rPr lang="en-US" smtClean="0"/>
              <a:pPr/>
              <a:t>11/22/2011</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78136"/>
          </a:xfrm>
        </p:spPr>
        <p:txBody>
          <a:bodyPr>
            <a:normAutofit fontScale="70000" lnSpcReduction="20000"/>
          </a:bodyPr>
          <a:lstStyle/>
          <a:p>
            <a:r>
              <a:rPr lang="fr-FR" sz="3400" dirty="0" smtClean="0"/>
              <a:t> L’Etat a donc le devoir de promouvoir une politique qui ne met pas les populations en insécurité alimentaire. </a:t>
            </a:r>
            <a:endParaRPr lang="fr-FR" sz="3400" dirty="0" smtClean="0"/>
          </a:p>
          <a:p>
            <a:r>
              <a:rPr lang="fr-FR" sz="3400" dirty="0" smtClean="0"/>
              <a:t>La </a:t>
            </a:r>
            <a:r>
              <a:rPr lang="fr-FR" sz="3400" dirty="0" smtClean="0"/>
              <a:t>sécurité alimentaire est définie, comme </a:t>
            </a:r>
            <a:r>
              <a:rPr lang="fr-FR" sz="3400" dirty="0" smtClean="0"/>
              <a:t>« l’accès </a:t>
            </a:r>
            <a:r>
              <a:rPr lang="fr-FR" sz="3400" dirty="0" smtClean="0"/>
              <a:t>pour tous les individus, à tout moment, à une nourriture en suffisance, permettant de mener une vie saine et </a:t>
            </a:r>
            <a:r>
              <a:rPr lang="fr-FR" sz="3400" dirty="0" smtClean="0"/>
              <a:t>active ». </a:t>
            </a:r>
          </a:p>
          <a:p>
            <a:r>
              <a:rPr lang="fr-FR" sz="3400" dirty="0" smtClean="0"/>
              <a:t>Depuis </a:t>
            </a:r>
            <a:r>
              <a:rPr lang="fr-FR" sz="3400" dirty="0" smtClean="0"/>
              <a:t>le Sommet Mondial de l’alimentation  de la FAO de 1996 La souveraineté alimentaire exprime « </a:t>
            </a:r>
            <a:r>
              <a:rPr lang="fr-FR" sz="3400" i="1" dirty="0" smtClean="0"/>
              <a:t>le droit pour les peuples et leurs gouvernements de définir les politiques agricoles et alimentaires de leur choix », a remplacé la sécurité alimentaire </a:t>
            </a:r>
            <a:r>
              <a:rPr lang="fr-FR" sz="3400" dirty="0" smtClean="0"/>
              <a:t>. </a:t>
            </a:r>
          </a:p>
          <a:p>
            <a:r>
              <a:rPr lang="fr-FR" sz="3400" dirty="0" smtClean="0"/>
              <a:t>Nous </a:t>
            </a:r>
            <a:r>
              <a:rPr lang="fr-FR" sz="3400" dirty="0" smtClean="0"/>
              <a:t>avons donc le devoir de veiller à ce que l’exploitation des ressources halieutiques soit effectuée de manière responsable, afin que la satisfaction de nos besoins du moment ne constitue pas une menace pour les générations futures à satisfaire les leurs</a:t>
            </a:r>
            <a:r>
              <a:rPr lang="fr-FR" dirty="0" smtClean="0"/>
              <a:t>.</a:t>
            </a:r>
          </a:p>
          <a:p>
            <a:pPr>
              <a:buNone/>
            </a:pPr>
            <a:r>
              <a:rPr lang="fr-FR" dirty="0" smtClean="0"/>
              <a:t> </a:t>
            </a:r>
          </a:p>
          <a:p>
            <a:endParaRPr lang="en-US" dirty="0"/>
          </a:p>
        </p:txBody>
      </p:sp>
      <p:sp>
        <p:nvSpPr>
          <p:cNvPr id="4" name="Espace réservé du pied de page 3"/>
          <p:cNvSpPr>
            <a:spLocks noGrp="1"/>
          </p:cNvSpPr>
          <p:nvPr>
            <p:ph type="ftr" sz="quarter" idx="11"/>
          </p:nvPr>
        </p:nvSpPr>
        <p:spPr/>
        <p:txBody>
          <a:bodyPr/>
          <a:lstStyle/>
          <a:p>
            <a:r>
              <a:rPr lang="en-US" smtClean="0"/>
              <a:t>caopa.peche@gmail.com</a:t>
            </a:r>
            <a:endParaRPr lang="en-US"/>
          </a:p>
        </p:txBody>
      </p:sp>
      <p:sp>
        <p:nvSpPr>
          <p:cNvPr id="5" name="Espace réservé de la date 4"/>
          <p:cNvSpPr>
            <a:spLocks noGrp="1"/>
          </p:cNvSpPr>
          <p:nvPr>
            <p:ph type="dt" sz="half" idx="10"/>
          </p:nvPr>
        </p:nvSpPr>
        <p:spPr/>
        <p:txBody>
          <a:bodyPr/>
          <a:lstStyle/>
          <a:p>
            <a:fld id="{2610F31D-58FE-448F-A85B-E015092A56FA}" type="datetime1">
              <a:rPr lang="en-US" smtClean="0"/>
              <a:pPr/>
              <a:t>11/22/2011</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978136"/>
          </a:xfrm>
        </p:spPr>
        <p:txBody>
          <a:bodyPr>
            <a:normAutofit fontScale="77500" lnSpcReduction="20000"/>
          </a:bodyPr>
          <a:lstStyle/>
          <a:p>
            <a:endParaRPr lang="fr-FR" sz="2800" dirty="0" smtClean="0"/>
          </a:p>
          <a:p>
            <a:r>
              <a:rPr lang="fr-FR" sz="2800" dirty="0" smtClean="0"/>
              <a:t>C’est pourquoi, des initiatives comme celles consistant à accorder, en violation de la loi, des autorisations de pêche à des chalutiers pélagiques étrangers, au motif </a:t>
            </a:r>
            <a:r>
              <a:rPr lang="fr-FR" sz="2800" dirty="0" smtClean="0"/>
              <a:t>que: « si </a:t>
            </a:r>
            <a:r>
              <a:rPr lang="fr-FR" sz="2800" dirty="0" smtClean="0"/>
              <a:t>on ne les autorise pas </a:t>
            </a:r>
            <a:r>
              <a:rPr lang="fr-FR" sz="2800" dirty="0" smtClean="0"/>
              <a:t>à pêcher </a:t>
            </a:r>
            <a:r>
              <a:rPr lang="fr-FR" sz="2800" dirty="0" smtClean="0"/>
              <a:t>dans les eaux sénégalaises les petits pélagiques qui sont des espèces migratrices,  </a:t>
            </a:r>
            <a:r>
              <a:rPr lang="fr-FR" sz="2800" dirty="0" smtClean="0"/>
              <a:t> </a:t>
            </a:r>
            <a:r>
              <a:rPr lang="fr-FR" sz="2800" dirty="0" smtClean="0"/>
              <a:t>seront </a:t>
            </a:r>
            <a:r>
              <a:rPr lang="fr-FR" sz="2800" dirty="0" smtClean="0"/>
              <a:t>pêchés au </a:t>
            </a:r>
            <a:r>
              <a:rPr lang="fr-FR" sz="2800" dirty="0" smtClean="0"/>
              <a:t>niveau des pays </a:t>
            </a:r>
            <a:r>
              <a:rPr lang="fr-FR" sz="2800" dirty="0" smtClean="0"/>
              <a:t>voisins », </a:t>
            </a:r>
            <a:r>
              <a:rPr lang="fr-FR" sz="2800" dirty="0" smtClean="0"/>
              <a:t>constitue l’exemple achevé d’une absence de vision dans la gestion des ressources halieutiques. </a:t>
            </a:r>
          </a:p>
          <a:p>
            <a:pPr>
              <a:buNone/>
            </a:pPr>
            <a:endParaRPr lang="fr-FR" sz="2800" dirty="0" smtClean="0"/>
          </a:p>
          <a:p>
            <a:r>
              <a:rPr lang="fr-FR" sz="2800" dirty="0" smtClean="0"/>
              <a:t>Pourtant dans le préambule de la constitution du Sénégal, il est clairement annoncé </a:t>
            </a:r>
            <a:r>
              <a:rPr lang="fr-FR" sz="2800" dirty="0" smtClean="0"/>
              <a:t>que: </a:t>
            </a:r>
            <a:r>
              <a:rPr lang="fr-FR" sz="2800" b="1" dirty="0" smtClean="0"/>
              <a:t>«</a:t>
            </a:r>
            <a:r>
              <a:rPr lang="fr-FR" sz="2800" b="1" dirty="0" smtClean="0"/>
              <a:t> Le peuple du Sénégal souverain, affirme son </a:t>
            </a:r>
            <a:r>
              <a:rPr lang="fr-FR" sz="2800" b="1" dirty="0" smtClean="0"/>
              <a:t>attachement </a:t>
            </a:r>
            <a:r>
              <a:rPr lang="fr-FR" sz="2800" b="1" dirty="0" smtClean="0"/>
              <a:t>à la transparence dans la conduite et la gestion des affaires publiques, ainsi qu'au principe de bonne </a:t>
            </a:r>
            <a:r>
              <a:rPr lang="fr-FR" sz="2800" b="1" dirty="0" smtClean="0"/>
              <a:t>gouvernance ».</a:t>
            </a:r>
            <a:endParaRPr lang="fr-FR" sz="2800" dirty="0" smtClean="0"/>
          </a:p>
          <a:p>
            <a:endParaRPr lang="fr-FR" dirty="0" smtClean="0"/>
          </a:p>
          <a:p>
            <a:pPr>
              <a:buNone/>
            </a:pPr>
            <a:r>
              <a:rPr lang="fr-FR" dirty="0" smtClean="0"/>
              <a:t> </a:t>
            </a:r>
          </a:p>
          <a:p>
            <a:endParaRPr lang="en-US" dirty="0"/>
          </a:p>
        </p:txBody>
      </p:sp>
      <p:sp>
        <p:nvSpPr>
          <p:cNvPr id="4" name="Espace réservé du pied de page 3"/>
          <p:cNvSpPr>
            <a:spLocks noGrp="1"/>
          </p:cNvSpPr>
          <p:nvPr>
            <p:ph type="ftr" sz="quarter" idx="11"/>
          </p:nvPr>
        </p:nvSpPr>
        <p:spPr/>
        <p:txBody>
          <a:bodyPr/>
          <a:lstStyle/>
          <a:p>
            <a:r>
              <a:rPr lang="en-US" smtClean="0"/>
              <a:t>caopa.peche@gmail.com</a:t>
            </a:r>
            <a:endParaRPr lang="en-US"/>
          </a:p>
        </p:txBody>
      </p:sp>
      <p:sp>
        <p:nvSpPr>
          <p:cNvPr id="5" name="Espace réservé de la date 4"/>
          <p:cNvSpPr>
            <a:spLocks noGrp="1"/>
          </p:cNvSpPr>
          <p:nvPr>
            <p:ph type="dt" sz="half" idx="10"/>
          </p:nvPr>
        </p:nvSpPr>
        <p:spPr/>
        <p:txBody>
          <a:bodyPr/>
          <a:lstStyle/>
          <a:p>
            <a:fld id="{B2D58A3A-A4B1-41D3-8E40-45D2C6C554FB}" type="datetime1">
              <a:rPr lang="en-US" smtClean="0"/>
              <a:pPr/>
              <a:t>11/22/2011</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Expo">
      <a:dk1>
        <a:sysClr val="windowText" lastClr="000000"/>
      </a:dk1>
      <a:lt1>
        <a:sysClr val="window" lastClr="FFFFFF"/>
      </a:lt1>
      <a:dk2>
        <a:srgbClr val="263B86"/>
      </a:dk2>
      <a:lt2>
        <a:srgbClr val="76B6F2"/>
      </a:lt2>
      <a:accent1>
        <a:srgbClr val="FBC01E"/>
      </a:accent1>
      <a:accent2>
        <a:srgbClr val="EFE1A2"/>
      </a:accent2>
      <a:accent3>
        <a:srgbClr val="FA8716"/>
      </a:accent3>
      <a:accent4>
        <a:srgbClr val="BE0204"/>
      </a:accent4>
      <a:accent5>
        <a:srgbClr val="640F10"/>
      </a:accent5>
      <a:accent6>
        <a:srgbClr val="7E13E3"/>
      </a:accent6>
      <a:hlink>
        <a:srgbClr val="D2D200"/>
      </a:hlink>
      <a:folHlink>
        <a:srgbClr val="D0B9F8"/>
      </a:folHlink>
    </a:clrScheme>
    <a:fontScheme name="Verve">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Verve.thmx</Template>
  <TotalTime>0</TotalTime>
  <Words>1216</Words>
  <Application>Microsoft Office PowerPoint</Application>
  <PresentationFormat>Affichage à l'écran (4:3)</PresentationFormat>
  <Paragraphs>139</Paragraphs>
  <Slides>17</Slides>
  <Notes>16</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Verve</vt:lpstr>
      <vt:lpstr>Diapositive 1</vt:lpstr>
      <vt:lpstr>Diapositive 2</vt:lpstr>
      <vt:lpstr>IMPORTANCE DE LA PECHE AU SENEGAL</vt:lpstr>
      <vt:lpstr>IMPORTANCE PECHE AU SENEGAL (suite)</vt:lpstr>
      <vt:lpstr>IMPORTANCE PECHE AU SENEGAL (suite)</vt:lpstr>
      <vt:lpstr>ETAT DES STOCKS</vt:lpstr>
      <vt:lpstr>   UN EXEMPLE ACHEVE DE MANQUE DE TRANSPARENCE : les autorisations de pêche délivrées  à des bateaux étrangers principalement russes</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Company>Private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 Standing</dc:creator>
  <cp:lastModifiedBy>xx</cp:lastModifiedBy>
  <cp:revision>22</cp:revision>
  <dcterms:created xsi:type="dcterms:W3CDTF">2011-11-21T16:05:09Z</dcterms:created>
  <dcterms:modified xsi:type="dcterms:W3CDTF">2011-11-23T00:45:51Z</dcterms:modified>
</cp:coreProperties>
</file>